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 id="259" r:id="rId6"/>
    <p:sldId id="260" r:id="rId7"/>
    <p:sldId id="270" r:id="rId8"/>
    <p:sldId id="261" r:id="rId9"/>
    <p:sldId id="262" r:id="rId10"/>
    <p:sldId id="263" r:id="rId11"/>
    <p:sldId id="265" r:id="rId12"/>
    <p:sldId id="266" r:id="rId13"/>
    <p:sldId id="267" r:id="rId14"/>
    <p:sldId id="257" r:id="rId15"/>
    <p:sldId id="258" r:id="rId16"/>
    <p:sldId id="268"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00E94A-5C2D-4B3E-A76E-2C1697697453}" v="157" dt="2025-10-28T15:51:55.3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5" d="100"/>
          <a:sy n="105" d="100"/>
        </p:scale>
        <p:origin x="179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diagrams/_rels/data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diagrams/colors1.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A9EEA9-FB71-4D74-AE66-642639E88D76}"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9A041D5C-B1F7-4292-80E0-546800F78D57}">
      <dgm:prSet/>
      <dgm:spPr/>
      <dgm:t>
        <a:bodyPr/>
        <a:lstStyle/>
        <a:p>
          <a:r>
            <a:rPr lang="en-US" dirty="0"/>
            <a:t>• Council decision due November 2025 and/or approve Capital Plan</a:t>
          </a:r>
        </a:p>
      </dgm:t>
    </dgm:pt>
    <dgm:pt modelId="{5CFE5CD2-4EF1-416A-80D2-EA413F86A112}" type="parTrans" cxnId="{A9360907-FC0C-4F16-AF20-F8E0993B6722}">
      <dgm:prSet/>
      <dgm:spPr/>
      <dgm:t>
        <a:bodyPr/>
        <a:lstStyle/>
        <a:p>
          <a:endParaRPr lang="en-US"/>
        </a:p>
      </dgm:t>
    </dgm:pt>
    <dgm:pt modelId="{5A736D65-94F4-4E7C-90DD-78C869E5DE72}" type="sibTrans" cxnId="{A9360907-FC0C-4F16-AF20-F8E0993B6722}">
      <dgm:prSet/>
      <dgm:spPr/>
      <dgm:t>
        <a:bodyPr/>
        <a:lstStyle/>
        <a:p>
          <a:endParaRPr lang="en-US"/>
        </a:p>
      </dgm:t>
    </dgm:pt>
    <dgm:pt modelId="{75F3A8F0-B73B-4CD1-98B9-0E98C327DBB0}">
      <dgm:prSet/>
      <dgm:spPr/>
      <dgm:t>
        <a:bodyPr/>
        <a:lstStyle/>
        <a:p>
          <a:r>
            <a:rPr lang="en-US" dirty="0"/>
            <a:t>• If retain – start NSPI negotiations for Service Agreement</a:t>
          </a:r>
        </a:p>
      </dgm:t>
    </dgm:pt>
    <dgm:pt modelId="{D74D1326-4A34-411D-B314-B6181C3FBDCA}" type="parTrans" cxnId="{E74D2191-43FE-41C5-8AC6-306CDD4A21B8}">
      <dgm:prSet/>
      <dgm:spPr/>
      <dgm:t>
        <a:bodyPr/>
        <a:lstStyle/>
        <a:p>
          <a:endParaRPr lang="en-US"/>
        </a:p>
      </dgm:t>
    </dgm:pt>
    <dgm:pt modelId="{CF120286-23FF-4583-84B8-CF43D513564F}" type="sibTrans" cxnId="{E74D2191-43FE-41C5-8AC6-306CDD4A21B8}">
      <dgm:prSet/>
      <dgm:spPr/>
      <dgm:t>
        <a:bodyPr/>
        <a:lstStyle/>
        <a:p>
          <a:endParaRPr lang="en-US"/>
        </a:p>
      </dgm:t>
    </dgm:pt>
    <dgm:pt modelId="{E54D9C8C-C2A7-4331-8E36-70C834D482F2}">
      <dgm:prSet/>
      <dgm:spPr/>
      <dgm:t>
        <a:bodyPr/>
        <a:lstStyle/>
        <a:p>
          <a:r>
            <a:rPr lang="en-US"/>
            <a:t>• If sell – begin legal and valuation process</a:t>
          </a:r>
        </a:p>
      </dgm:t>
    </dgm:pt>
    <dgm:pt modelId="{BF53079D-600E-4E9A-8FEC-1C33B416FE66}" type="parTrans" cxnId="{0EFA29CF-B240-45F9-93A9-033A49C24DCE}">
      <dgm:prSet/>
      <dgm:spPr/>
      <dgm:t>
        <a:bodyPr/>
        <a:lstStyle/>
        <a:p>
          <a:endParaRPr lang="en-US"/>
        </a:p>
      </dgm:t>
    </dgm:pt>
    <dgm:pt modelId="{C8103427-D2E8-4434-BAB1-884CB275FB3F}" type="sibTrans" cxnId="{0EFA29CF-B240-45F9-93A9-033A49C24DCE}">
      <dgm:prSet/>
      <dgm:spPr/>
      <dgm:t>
        <a:bodyPr/>
        <a:lstStyle/>
        <a:p>
          <a:endParaRPr lang="en-US"/>
        </a:p>
      </dgm:t>
    </dgm:pt>
    <dgm:pt modelId="{27FA963B-1C2B-41A3-ADF2-3F576802CD73}">
      <dgm:prSet/>
      <dgm:spPr/>
      <dgm:t>
        <a:bodyPr/>
        <a:lstStyle/>
        <a:p>
          <a:r>
            <a:rPr lang="en-US"/>
            <a:t>• Continue aligning with climate and infrastructure goals</a:t>
          </a:r>
        </a:p>
      </dgm:t>
    </dgm:pt>
    <dgm:pt modelId="{7642F17C-8876-4F76-8E34-08B57B238FEC}" type="parTrans" cxnId="{650E3545-9AD1-4F74-8A0E-144CEBB2CB67}">
      <dgm:prSet/>
      <dgm:spPr/>
      <dgm:t>
        <a:bodyPr/>
        <a:lstStyle/>
        <a:p>
          <a:endParaRPr lang="en-US"/>
        </a:p>
      </dgm:t>
    </dgm:pt>
    <dgm:pt modelId="{2CA82CA7-AAA2-40EC-92BD-51C29F1497E2}" type="sibTrans" cxnId="{650E3545-9AD1-4F74-8A0E-144CEBB2CB67}">
      <dgm:prSet/>
      <dgm:spPr/>
      <dgm:t>
        <a:bodyPr/>
        <a:lstStyle/>
        <a:p>
          <a:endParaRPr lang="en-US"/>
        </a:p>
      </dgm:t>
    </dgm:pt>
    <dgm:pt modelId="{8563C6AA-FDF7-433A-945E-681A2635F91F}" type="pres">
      <dgm:prSet presAssocID="{57A9EEA9-FB71-4D74-AE66-642639E88D76}" presName="root" presStyleCnt="0">
        <dgm:presLayoutVars>
          <dgm:dir/>
          <dgm:resizeHandles val="exact"/>
        </dgm:presLayoutVars>
      </dgm:prSet>
      <dgm:spPr/>
    </dgm:pt>
    <dgm:pt modelId="{7036A7DA-2D1B-425A-B0CA-677865CB9D23}" type="pres">
      <dgm:prSet presAssocID="{9A041D5C-B1F7-4292-80E0-546800F78D57}" presName="compNode" presStyleCnt="0"/>
      <dgm:spPr/>
    </dgm:pt>
    <dgm:pt modelId="{357D2C52-AA81-44B1-9B7E-193279D898E6}" type="pres">
      <dgm:prSet presAssocID="{9A041D5C-B1F7-4292-80E0-546800F78D57}"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eting"/>
        </a:ext>
      </dgm:extLst>
    </dgm:pt>
    <dgm:pt modelId="{4515D90E-033F-4B2F-AF36-3BFD122A1303}" type="pres">
      <dgm:prSet presAssocID="{9A041D5C-B1F7-4292-80E0-546800F78D57}" presName="spaceRect" presStyleCnt="0"/>
      <dgm:spPr/>
    </dgm:pt>
    <dgm:pt modelId="{38B15D4E-29CC-4E49-992C-90E8180A239D}" type="pres">
      <dgm:prSet presAssocID="{9A041D5C-B1F7-4292-80E0-546800F78D57}" presName="textRect" presStyleLbl="revTx" presStyleIdx="0" presStyleCnt="4">
        <dgm:presLayoutVars>
          <dgm:chMax val="1"/>
          <dgm:chPref val="1"/>
        </dgm:presLayoutVars>
      </dgm:prSet>
      <dgm:spPr/>
    </dgm:pt>
    <dgm:pt modelId="{D854DF20-9E40-4BED-B946-EF1446F3F865}" type="pres">
      <dgm:prSet presAssocID="{5A736D65-94F4-4E7C-90DD-78C869E5DE72}" presName="sibTrans" presStyleCnt="0"/>
      <dgm:spPr/>
    </dgm:pt>
    <dgm:pt modelId="{E9E3C6DA-0058-45EA-B289-C4A89430DC3A}" type="pres">
      <dgm:prSet presAssocID="{75F3A8F0-B73B-4CD1-98B9-0E98C327DBB0}" presName="compNode" presStyleCnt="0"/>
      <dgm:spPr/>
    </dgm:pt>
    <dgm:pt modelId="{E365BCA1-0623-462D-83AF-3F752FCB6DF6}" type="pres">
      <dgm:prSet presAssocID="{75F3A8F0-B73B-4CD1-98B9-0E98C327DBB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ntract"/>
        </a:ext>
      </dgm:extLst>
    </dgm:pt>
    <dgm:pt modelId="{0D8E417C-9560-4000-AB4B-3D03073CD718}" type="pres">
      <dgm:prSet presAssocID="{75F3A8F0-B73B-4CD1-98B9-0E98C327DBB0}" presName="spaceRect" presStyleCnt="0"/>
      <dgm:spPr/>
    </dgm:pt>
    <dgm:pt modelId="{F2E821EB-50E3-4158-9622-73BD8D06F002}" type="pres">
      <dgm:prSet presAssocID="{75F3A8F0-B73B-4CD1-98B9-0E98C327DBB0}" presName="textRect" presStyleLbl="revTx" presStyleIdx="1" presStyleCnt="4">
        <dgm:presLayoutVars>
          <dgm:chMax val="1"/>
          <dgm:chPref val="1"/>
        </dgm:presLayoutVars>
      </dgm:prSet>
      <dgm:spPr/>
    </dgm:pt>
    <dgm:pt modelId="{6BD0ACF9-FCEF-4D08-BC60-BEFF8F8496EE}" type="pres">
      <dgm:prSet presAssocID="{CF120286-23FF-4583-84B8-CF43D513564F}" presName="sibTrans" presStyleCnt="0"/>
      <dgm:spPr/>
    </dgm:pt>
    <dgm:pt modelId="{72679B10-04F3-44F6-8A50-B94F9B0C531C}" type="pres">
      <dgm:prSet presAssocID="{E54D9C8C-C2A7-4331-8E36-70C834D482F2}" presName="compNode" presStyleCnt="0"/>
      <dgm:spPr/>
    </dgm:pt>
    <dgm:pt modelId="{F982BAE0-C8E8-4D99-8B9B-0C0639F08EC5}" type="pres">
      <dgm:prSet presAssocID="{E54D9C8C-C2A7-4331-8E36-70C834D482F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avel"/>
        </a:ext>
      </dgm:extLst>
    </dgm:pt>
    <dgm:pt modelId="{005EA916-8AFA-4826-9607-3F4A9D4BF330}" type="pres">
      <dgm:prSet presAssocID="{E54D9C8C-C2A7-4331-8E36-70C834D482F2}" presName="spaceRect" presStyleCnt="0"/>
      <dgm:spPr/>
    </dgm:pt>
    <dgm:pt modelId="{42AFD7C3-29FB-42A5-8291-5E2557D46747}" type="pres">
      <dgm:prSet presAssocID="{E54D9C8C-C2A7-4331-8E36-70C834D482F2}" presName="textRect" presStyleLbl="revTx" presStyleIdx="2" presStyleCnt="4">
        <dgm:presLayoutVars>
          <dgm:chMax val="1"/>
          <dgm:chPref val="1"/>
        </dgm:presLayoutVars>
      </dgm:prSet>
      <dgm:spPr/>
    </dgm:pt>
    <dgm:pt modelId="{802C948F-3FA5-4839-876D-46626272CB31}" type="pres">
      <dgm:prSet presAssocID="{C8103427-D2E8-4434-BAB1-884CB275FB3F}" presName="sibTrans" presStyleCnt="0"/>
      <dgm:spPr/>
    </dgm:pt>
    <dgm:pt modelId="{2B311153-C760-4860-A095-09239DA990C9}" type="pres">
      <dgm:prSet presAssocID="{27FA963B-1C2B-41A3-ADF2-3F576802CD73}" presName="compNode" presStyleCnt="0"/>
      <dgm:spPr/>
    </dgm:pt>
    <dgm:pt modelId="{97E18404-5CEA-45DA-9C67-5AAFE1BC9974}" type="pres">
      <dgm:prSet presAssocID="{27FA963B-1C2B-41A3-ADF2-3F576802CD7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ity"/>
        </a:ext>
      </dgm:extLst>
    </dgm:pt>
    <dgm:pt modelId="{9B2C3A1F-E1DB-446C-A435-A19FED02FF3F}" type="pres">
      <dgm:prSet presAssocID="{27FA963B-1C2B-41A3-ADF2-3F576802CD73}" presName="spaceRect" presStyleCnt="0"/>
      <dgm:spPr/>
    </dgm:pt>
    <dgm:pt modelId="{F2181B18-AFED-429F-A1F2-71BF0D06FC3C}" type="pres">
      <dgm:prSet presAssocID="{27FA963B-1C2B-41A3-ADF2-3F576802CD73}" presName="textRect" presStyleLbl="revTx" presStyleIdx="3" presStyleCnt="4">
        <dgm:presLayoutVars>
          <dgm:chMax val="1"/>
          <dgm:chPref val="1"/>
        </dgm:presLayoutVars>
      </dgm:prSet>
      <dgm:spPr/>
    </dgm:pt>
  </dgm:ptLst>
  <dgm:cxnLst>
    <dgm:cxn modelId="{A9360907-FC0C-4F16-AF20-F8E0993B6722}" srcId="{57A9EEA9-FB71-4D74-AE66-642639E88D76}" destId="{9A041D5C-B1F7-4292-80E0-546800F78D57}" srcOrd="0" destOrd="0" parTransId="{5CFE5CD2-4EF1-416A-80D2-EA413F86A112}" sibTransId="{5A736D65-94F4-4E7C-90DD-78C869E5DE72}"/>
    <dgm:cxn modelId="{31586208-902A-47C9-B817-1636E2598EBC}" type="presOf" srcId="{27FA963B-1C2B-41A3-ADF2-3F576802CD73}" destId="{F2181B18-AFED-429F-A1F2-71BF0D06FC3C}" srcOrd="0" destOrd="0" presId="urn:microsoft.com/office/officeart/2018/2/layout/IconLabelList"/>
    <dgm:cxn modelId="{F3ED1D11-F88E-4E10-8770-5047E6D660C7}" type="presOf" srcId="{9A041D5C-B1F7-4292-80E0-546800F78D57}" destId="{38B15D4E-29CC-4E49-992C-90E8180A239D}" srcOrd="0" destOrd="0" presId="urn:microsoft.com/office/officeart/2018/2/layout/IconLabelList"/>
    <dgm:cxn modelId="{650E3545-9AD1-4F74-8A0E-144CEBB2CB67}" srcId="{57A9EEA9-FB71-4D74-AE66-642639E88D76}" destId="{27FA963B-1C2B-41A3-ADF2-3F576802CD73}" srcOrd="3" destOrd="0" parTransId="{7642F17C-8876-4F76-8E34-08B57B238FEC}" sibTransId="{2CA82CA7-AAA2-40EC-92BD-51C29F1497E2}"/>
    <dgm:cxn modelId="{35B2F18D-0B65-43FE-92F1-B047FA29CFA6}" type="presOf" srcId="{75F3A8F0-B73B-4CD1-98B9-0E98C327DBB0}" destId="{F2E821EB-50E3-4158-9622-73BD8D06F002}" srcOrd="0" destOrd="0" presId="urn:microsoft.com/office/officeart/2018/2/layout/IconLabelList"/>
    <dgm:cxn modelId="{E74D2191-43FE-41C5-8AC6-306CDD4A21B8}" srcId="{57A9EEA9-FB71-4D74-AE66-642639E88D76}" destId="{75F3A8F0-B73B-4CD1-98B9-0E98C327DBB0}" srcOrd="1" destOrd="0" parTransId="{D74D1326-4A34-411D-B314-B6181C3FBDCA}" sibTransId="{CF120286-23FF-4583-84B8-CF43D513564F}"/>
    <dgm:cxn modelId="{0EFA29CF-B240-45F9-93A9-033A49C24DCE}" srcId="{57A9EEA9-FB71-4D74-AE66-642639E88D76}" destId="{E54D9C8C-C2A7-4331-8E36-70C834D482F2}" srcOrd="2" destOrd="0" parTransId="{BF53079D-600E-4E9A-8FEC-1C33B416FE66}" sibTransId="{C8103427-D2E8-4434-BAB1-884CB275FB3F}"/>
    <dgm:cxn modelId="{EC44BAD4-7405-4926-ABA1-7453912A921A}" type="presOf" srcId="{57A9EEA9-FB71-4D74-AE66-642639E88D76}" destId="{8563C6AA-FDF7-433A-945E-681A2635F91F}" srcOrd="0" destOrd="0" presId="urn:microsoft.com/office/officeart/2018/2/layout/IconLabelList"/>
    <dgm:cxn modelId="{253D80DB-1994-41C8-A686-9EE4BA1DF385}" type="presOf" srcId="{E54D9C8C-C2A7-4331-8E36-70C834D482F2}" destId="{42AFD7C3-29FB-42A5-8291-5E2557D46747}" srcOrd="0" destOrd="0" presId="urn:microsoft.com/office/officeart/2018/2/layout/IconLabelList"/>
    <dgm:cxn modelId="{CE40A2EB-C9A7-46FB-A4CC-501139245C8D}" type="presParOf" srcId="{8563C6AA-FDF7-433A-945E-681A2635F91F}" destId="{7036A7DA-2D1B-425A-B0CA-677865CB9D23}" srcOrd="0" destOrd="0" presId="urn:microsoft.com/office/officeart/2018/2/layout/IconLabelList"/>
    <dgm:cxn modelId="{39DDF1EB-FD95-442F-BB99-35169492FC2C}" type="presParOf" srcId="{7036A7DA-2D1B-425A-B0CA-677865CB9D23}" destId="{357D2C52-AA81-44B1-9B7E-193279D898E6}" srcOrd="0" destOrd="0" presId="urn:microsoft.com/office/officeart/2018/2/layout/IconLabelList"/>
    <dgm:cxn modelId="{66E8AA3E-37A1-4210-BDA5-FDC79A808C6E}" type="presParOf" srcId="{7036A7DA-2D1B-425A-B0CA-677865CB9D23}" destId="{4515D90E-033F-4B2F-AF36-3BFD122A1303}" srcOrd="1" destOrd="0" presId="urn:microsoft.com/office/officeart/2018/2/layout/IconLabelList"/>
    <dgm:cxn modelId="{8FD207F8-D6D2-4590-AFAF-E3B87A780EB8}" type="presParOf" srcId="{7036A7DA-2D1B-425A-B0CA-677865CB9D23}" destId="{38B15D4E-29CC-4E49-992C-90E8180A239D}" srcOrd="2" destOrd="0" presId="urn:microsoft.com/office/officeart/2018/2/layout/IconLabelList"/>
    <dgm:cxn modelId="{19503F32-61FD-4D6B-B1D1-7CF21729BCBF}" type="presParOf" srcId="{8563C6AA-FDF7-433A-945E-681A2635F91F}" destId="{D854DF20-9E40-4BED-B946-EF1446F3F865}" srcOrd="1" destOrd="0" presId="urn:microsoft.com/office/officeart/2018/2/layout/IconLabelList"/>
    <dgm:cxn modelId="{7EFA1C2B-6AA7-45D6-8431-1AA9B644C2E3}" type="presParOf" srcId="{8563C6AA-FDF7-433A-945E-681A2635F91F}" destId="{E9E3C6DA-0058-45EA-B289-C4A89430DC3A}" srcOrd="2" destOrd="0" presId="urn:microsoft.com/office/officeart/2018/2/layout/IconLabelList"/>
    <dgm:cxn modelId="{B5893447-A256-4DB4-92FF-3B08565DEAE6}" type="presParOf" srcId="{E9E3C6DA-0058-45EA-B289-C4A89430DC3A}" destId="{E365BCA1-0623-462D-83AF-3F752FCB6DF6}" srcOrd="0" destOrd="0" presId="urn:microsoft.com/office/officeart/2018/2/layout/IconLabelList"/>
    <dgm:cxn modelId="{CF064F0F-A29F-44A7-940B-8DDA2C8D567D}" type="presParOf" srcId="{E9E3C6DA-0058-45EA-B289-C4A89430DC3A}" destId="{0D8E417C-9560-4000-AB4B-3D03073CD718}" srcOrd="1" destOrd="0" presId="urn:microsoft.com/office/officeart/2018/2/layout/IconLabelList"/>
    <dgm:cxn modelId="{CEB9F6DA-422A-423E-ACA5-C51E96396262}" type="presParOf" srcId="{E9E3C6DA-0058-45EA-B289-C4A89430DC3A}" destId="{F2E821EB-50E3-4158-9622-73BD8D06F002}" srcOrd="2" destOrd="0" presId="urn:microsoft.com/office/officeart/2018/2/layout/IconLabelList"/>
    <dgm:cxn modelId="{172171AC-3E12-4F4A-95CE-FF12ADBE7C94}" type="presParOf" srcId="{8563C6AA-FDF7-433A-945E-681A2635F91F}" destId="{6BD0ACF9-FCEF-4D08-BC60-BEFF8F8496EE}" srcOrd="3" destOrd="0" presId="urn:microsoft.com/office/officeart/2018/2/layout/IconLabelList"/>
    <dgm:cxn modelId="{B1E50165-75E7-478F-98AE-19D08BDC47ED}" type="presParOf" srcId="{8563C6AA-FDF7-433A-945E-681A2635F91F}" destId="{72679B10-04F3-44F6-8A50-B94F9B0C531C}" srcOrd="4" destOrd="0" presId="urn:microsoft.com/office/officeart/2018/2/layout/IconLabelList"/>
    <dgm:cxn modelId="{AA241699-00A1-443E-8DC1-B6251615908E}" type="presParOf" srcId="{72679B10-04F3-44F6-8A50-B94F9B0C531C}" destId="{F982BAE0-C8E8-4D99-8B9B-0C0639F08EC5}" srcOrd="0" destOrd="0" presId="urn:microsoft.com/office/officeart/2018/2/layout/IconLabelList"/>
    <dgm:cxn modelId="{4D50F8ED-65E1-4D3E-9341-8E07FA3BC1D7}" type="presParOf" srcId="{72679B10-04F3-44F6-8A50-B94F9B0C531C}" destId="{005EA916-8AFA-4826-9607-3F4A9D4BF330}" srcOrd="1" destOrd="0" presId="urn:microsoft.com/office/officeart/2018/2/layout/IconLabelList"/>
    <dgm:cxn modelId="{6D0D4B87-B661-43B4-8A66-A69C39D5AAC0}" type="presParOf" srcId="{72679B10-04F3-44F6-8A50-B94F9B0C531C}" destId="{42AFD7C3-29FB-42A5-8291-5E2557D46747}" srcOrd="2" destOrd="0" presId="urn:microsoft.com/office/officeart/2018/2/layout/IconLabelList"/>
    <dgm:cxn modelId="{C3C0EAEC-EC42-44A4-BC0C-E4551BE0C187}" type="presParOf" srcId="{8563C6AA-FDF7-433A-945E-681A2635F91F}" destId="{802C948F-3FA5-4839-876D-46626272CB31}" srcOrd="5" destOrd="0" presId="urn:microsoft.com/office/officeart/2018/2/layout/IconLabelList"/>
    <dgm:cxn modelId="{53B9ED85-8DDE-4FD4-AE2B-7A352942A805}" type="presParOf" srcId="{8563C6AA-FDF7-433A-945E-681A2635F91F}" destId="{2B311153-C760-4860-A095-09239DA990C9}" srcOrd="6" destOrd="0" presId="urn:microsoft.com/office/officeart/2018/2/layout/IconLabelList"/>
    <dgm:cxn modelId="{A4FCECCD-8DD1-475A-93AF-8A0156FAF186}" type="presParOf" srcId="{2B311153-C760-4860-A095-09239DA990C9}" destId="{97E18404-5CEA-45DA-9C67-5AAFE1BC9974}" srcOrd="0" destOrd="0" presId="urn:microsoft.com/office/officeart/2018/2/layout/IconLabelList"/>
    <dgm:cxn modelId="{0198E86D-BEAB-4193-B56C-540C98F4B2DE}" type="presParOf" srcId="{2B311153-C760-4860-A095-09239DA990C9}" destId="{9B2C3A1F-E1DB-446C-A435-A19FED02FF3F}" srcOrd="1" destOrd="0" presId="urn:microsoft.com/office/officeart/2018/2/layout/IconLabelList"/>
    <dgm:cxn modelId="{DFE4F2DB-8D9A-4502-A86F-F2B8D19AFF65}" type="presParOf" srcId="{2B311153-C760-4860-A095-09239DA990C9}" destId="{F2181B18-AFED-429F-A1F2-71BF0D06FC3C}"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7D2C52-AA81-44B1-9B7E-193279D898E6}">
      <dsp:nvSpPr>
        <dsp:cNvPr id="0" name=""/>
        <dsp:cNvSpPr/>
      </dsp:nvSpPr>
      <dsp:spPr>
        <a:xfrm>
          <a:off x="438693" y="641995"/>
          <a:ext cx="715869" cy="71586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38B15D4E-29CC-4E49-992C-90E8180A239D}">
      <dsp:nvSpPr>
        <dsp:cNvPr id="0" name=""/>
        <dsp:cNvSpPr/>
      </dsp:nvSpPr>
      <dsp:spPr>
        <a:xfrm>
          <a:off x="1217" y="1596558"/>
          <a:ext cx="1590820" cy="636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dirty="0"/>
            <a:t>• Council decision due November 2025 and/or approve Capital Plan</a:t>
          </a:r>
        </a:p>
      </dsp:txBody>
      <dsp:txXfrm>
        <a:off x="1217" y="1596558"/>
        <a:ext cx="1590820" cy="636328"/>
      </dsp:txXfrm>
    </dsp:sp>
    <dsp:sp modelId="{E365BCA1-0623-462D-83AF-3F752FCB6DF6}">
      <dsp:nvSpPr>
        <dsp:cNvPr id="0" name=""/>
        <dsp:cNvSpPr/>
      </dsp:nvSpPr>
      <dsp:spPr>
        <a:xfrm>
          <a:off x="2307906" y="641995"/>
          <a:ext cx="715869" cy="71586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2E821EB-50E3-4158-9622-73BD8D06F002}">
      <dsp:nvSpPr>
        <dsp:cNvPr id="0" name=""/>
        <dsp:cNvSpPr/>
      </dsp:nvSpPr>
      <dsp:spPr>
        <a:xfrm>
          <a:off x="1870431" y="1596558"/>
          <a:ext cx="1590820" cy="636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dirty="0"/>
            <a:t>• If retain – start NSPI negotiations for Service Agreement</a:t>
          </a:r>
        </a:p>
      </dsp:txBody>
      <dsp:txXfrm>
        <a:off x="1870431" y="1596558"/>
        <a:ext cx="1590820" cy="636328"/>
      </dsp:txXfrm>
    </dsp:sp>
    <dsp:sp modelId="{F982BAE0-C8E8-4D99-8B9B-0C0639F08EC5}">
      <dsp:nvSpPr>
        <dsp:cNvPr id="0" name=""/>
        <dsp:cNvSpPr/>
      </dsp:nvSpPr>
      <dsp:spPr>
        <a:xfrm>
          <a:off x="4177120" y="641995"/>
          <a:ext cx="715869" cy="71586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42AFD7C3-29FB-42A5-8291-5E2557D46747}">
      <dsp:nvSpPr>
        <dsp:cNvPr id="0" name=""/>
        <dsp:cNvSpPr/>
      </dsp:nvSpPr>
      <dsp:spPr>
        <a:xfrm>
          <a:off x="3739645" y="1596558"/>
          <a:ext cx="1590820" cy="636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a:t>• If sell – begin legal and valuation process</a:t>
          </a:r>
        </a:p>
      </dsp:txBody>
      <dsp:txXfrm>
        <a:off x="3739645" y="1596558"/>
        <a:ext cx="1590820" cy="636328"/>
      </dsp:txXfrm>
    </dsp:sp>
    <dsp:sp modelId="{97E18404-5CEA-45DA-9C67-5AAFE1BC9974}">
      <dsp:nvSpPr>
        <dsp:cNvPr id="0" name=""/>
        <dsp:cNvSpPr/>
      </dsp:nvSpPr>
      <dsp:spPr>
        <a:xfrm>
          <a:off x="6046334" y="641995"/>
          <a:ext cx="715869" cy="71586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2181B18-AFED-429F-A1F2-71BF0D06FC3C}">
      <dsp:nvSpPr>
        <dsp:cNvPr id="0" name=""/>
        <dsp:cNvSpPr/>
      </dsp:nvSpPr>
      <dsp:spPr>
        <a:xfrm>
          <a:off x="5608859" y="1596558"/>
          <a:ext cx="1590820" cy="636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a:t>• Continue aligning with climate and infrastructure goals</a:t>
          </a:r>
        </a:p>
      </dsp:txBody>
      <dsp:txXfrm>
        <a:off x="5608859" y="1596558"/>
        <a:ext cx="1590820" cy="636328"/>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C1FF6DA9-008F-8B48-92A6-B652298478BF}" type="slidenum">
              <a:rPr lang="en-US" smtClean="0"/>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7478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10/27/2025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540693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37619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0530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10825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35972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2753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10164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1913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87327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10/27/2025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3471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10/27/2025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562048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10/27/2025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28365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BCAD085-E8A6-8845-BD4E-CB4CCA059FC4}" type="datetimeFigureOut">
              <a:rPr lang="en-US" smtClean="0"/>
              <a:t>10/27/2025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5441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10/27/2025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190299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10/27/2025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1192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10/27/2025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858453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BCAD085-E8A6-8845-BD4E-CB4CCA059FC4}" type="datetimeFigureOut">
              <a:rPr lang="en-US" smtClean="0"/>
              <a:t>10/27/2025</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7975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grpSp>
        <p:nvGrpSpPr>
          <p:cNvPr id="3076" name="Group 3075">
            <a:extLst>
              <a:ext uri="{FF2B5EF4-FFF2-40B4-BE49-F238E27FC236}">
                <a16:creationId xmlns:a16="http://schemas.microsoft.com/office/drawing/2014/main" id="{749C117F-F390-437B-ADB0-57E87EFF34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700" y="0"/>
            <a:ext cx="9173369" cy="6856214"/>
            <a:chOff x="-16934" y="0"/>
            <a:chExt cx="12231160" cy="6856214"/>
          </a:xfrm>
        </p:grpSpPr>
        <p:pic>
          <p:nvPicPr>
            <p:cNvPr id="3080" name="Picture 3079">
              <a:extLst>
                <a:ext uri="{FF2B5EF4-FFF2-40B4-BE49-F238E27FC236}">
                  <a16:creationId xmlns:a16="http://schemas.microsoft.com/office/drawing/2014/main" id="{A7EF42F8-2417-49A6-95CE-DE9503B0AA6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077" name="Rectangle 3076">
              <a:extLst>
                <a:ext uri="{FF2B5EF4-FFF2-40B4-BE49-F238E27FC236}">
                  <a16:creationId xmlns:a16="http://schemas.microsoft.com/office/drawing/2014/main" id="{AC6F623B-2003-4AED-B02F-541A150EC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3082" name="Picture 3081">
              <a:extLst>
                <a:ext uri="{FF2B5EF4-FFF2-40B4-BE49-F238E27FC236}">
                  <a16:creationId xmlns:a16="http://schemas.microsoft.com/office/drawing/2014/main" id="{CD11837A-4F3D-419F-ACE2-E80B1EA2846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3083" name="Picture 3082">
              <a:extLst>
                <a:ext uri="{FF2B5EF4-FFF2-40B4-BE49-F238E27FC236}">
                  <a16:creationId xmlns:a16="http://schemas.microsoft.com/office/drawing/2014/main" id="{B9411D1A-7E2C-4A36-BE32-BF7A8E13072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3078" name="Straight Connector 3077">
            <a:extLst>
              <a:ext uri="{FF2B5EF4-FFF2-40B4-BE49-F238E27FC236}">
                <a16:creationId xmlns:a16="http://schemas.microsoft.com/office/drawing/2014/main" id="{20742BC3-654B-4E41-9A6A-73A42E4776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019299" y="3522131"/>
            <a:ext cx="5111751" cy="0"/>
          </a:xfrm>
          <a:prstGeom prst="line">
            <a:avLst/>
          </a:prstGeom>
        </p:spPr>
        <p:style>
          <a:lnRef idx="2">
            <a:schemeClr val="accent1"/>
          </a:lnRef>
          <a:fillRef idx="0">
            <a:schemeClr val="accent1"/>
          </a:fillRef>
          <a:effectRef idx="1">
            <a:schemeClr val="accent1"/>
          </a:effectRef>
          <a:fontRef idx="minor">
            <a:schemeClr val="tx1"/>
          </a:fontRef>
        </p:style>
      </p:cxnSp>
      <p:sp>
        <p:nvSpPr>
          <p:cNvPr id="3084" name="Rectangle 3083">
            <a:extLst>
              <a:ext uri="{FF2B5EF4-FFF2-40B4-BE49-F238E27FC236}">
                <a16:creationId xmlns:a16="http://schemas.microsoft.com/office/drawing/2014/main" id="{9401732C-37EE-4B98-A709-9530173F3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grpSp>
        <p:nvGrpSpPr>
          <p:cNvPr id="3089" name="Group 3088">
            <a:extLst>
              <a:ext uri="{FF2B5EF4-FFF2-40B4-BE49-F238E27FC236}">
                <a16:creationId xmlns:a16="http://schemas.microsoft.com/office/drawing/2014/main" id="{654E48C8-2A00-4C54-BC9C-B18EE49E9C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786"/>
            <a:ext cx="9172471" cy="6856214"/>
            <a:chOff x="-15736" y="0"/>
            <a:chExt cx="12229962" cy="6856214"/>
          </a:xfrm>
        </p:grpSpPr>
        <p:pic>
          <p:nvPicPr>
            <p:cNvPr id="3090" name="Picture 3089">
              <a:extLst>
                <a:ext uri="{FF2B5EF4-FFF2-40B4-BE49-F238E27FC236}">
                  <a16:creationId xmlns:a16="http://schemas.microsoft.com/office/drawing/2014/main" id="{CE0A0544-8F52-43F0-AC3E-DF683908B5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091" name="Rectangle 3090">
              <a:extLst>
                <a:ext uri="{FF2B5EF4-FFF2-40B4-BE49-F238E27FC236}">
                  <a16:creationId xmlns:a16="http://schemas.microsoft.com/office/drawing/2014/main" id="{2F4057D3-A680-4443-9E51-ED920A691E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3092" name="Picture 3091">
              <a:extLst>
                <a:ext uri="{FF2B5EF4-FFF2-40B4-BE49-F238E27FC236}">
                  <a16:creationId xmlns:a16="http://schemas.microsoft.com/office/drawing/2014/main" id="{2F6853A4-7B38-4FDE-B024-AE8BA71E738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3093" name="Picture 3092">
              <a:extLst>
                <a:ext uri="{FF2B5EF4-FFF2-40B4-BE49-F238E27FC236}">
                  <a16:creationId xmlns:a16="http://schemas.microsoft.com/office/drawing/2014/main" id="{86ADF4DB-4290-4441-8F8E-04152FE6063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p:cNvSpPr>
            <a:spLocks noGrp="1"/>
          </p:cNvSpPr>
          <p:nvPr>
            <p:ph type="title"/>
          </p:nvPr>
        </p:nvSpPr>
        <p:spPr>
          <a:xfrm>
            <a:off x="1046939" y="1160699"/>
            <a:ext cx="3070512" cy="2823880"/>
          </a:xfrm>
        </p:spPr>
        <p:txBody>
          <a:bodyPr vert="horz" lIns="91440" tIns="45720" rIns="91440" bIns="45720" rtlCol="0" anchor="b">
            <a:normAutofit/>
          </a:bodyPr>
          <a:lstStyle/>
          <a:p>
            <a:pPr>
              <a:lnSpc>
                <a:spcPct val="90000"/>
              </a:lnSpc>
            </a:pPr>
            <a:r>
              <a:rPr lang="en-US" sz="3600" dirty="0">
                <a:solidFill>
                  <a:srgbClr val="262626"/>
                </a:solidFill>
              </a:rPr>
              <a:t>Lunenburg Electrical Utility </a:t>
            </a:r>
            <a:br>
              <a:rPr lang="en-US" sz="3600" dirty="0">
                <a:solidFill>
                  <a:srgbClr val="262626"/>
                </a:solidFill>
              </a:rPr>
            </a:br>
            <a:r>
              <a:rPr lang="en-US" sz="3600" dirty="0">
                <a:solidFill>
                  <a:srgbClr val="262626"/>
                </a:solidFill>
              </a:rPr>
              <a:t>Council Report Presentation</a:t>
            </a:r>
          </a:p>
        </p:txBody>
      </p:sp>
      <p:sp>
        <p:nvSpPr>
          <p:cNvPr id="3" name="Content Placeholder 2"/>
          <p:cNvSpPr>
            <a:spLocks noGrp="1"/>
          </p:cNvSpPr>
          <p:nvPr>
            <p:ph idx="1"/>
          </p:nvPr>
        </p:nvSpPr>
        <p:spPr>
          <a:xfrm>
            <a:off x="1046939" y="4061837"/>
            <a:ext cx="3070512" cy="1679620"/>
          </a:xfrm>
        </p:spPr>
        <p:txBody>
          <a:bodyPr vert="horz" lIns="91440" tIns="45720" rIns="91440" bIns="45720" rtlCol="0" anchor="t">
            <a:normAutofit/>
          </a:bodyPr>
          <a:lstStyle/>
          <a:p>
            <a:pPr marL="0" indent="0" algn="ctr">
              <a:buNone/>
            </a:pPr>
            <a:r>
              <a:rPr lang="en-US" sz="2100" kern="1200" cap="none" dirty="0">
                <a:solidFill>
                  <a:srgbClr val="000000"/>
                </a:solidFill>
                <a:effectLst/>
                <a:latin typeface="+mn-lt"/>
                <a:ea typeface="+mn-ea"/>
                <a:cs typeface="+mn-cs"/>
              </a:rPr>
              <a:t>Date: October 28, 2025</a:t>
            </a:r>
          </a:p>
        </p:txBody>
      </p:sp>
      <p:pic>
        <p:nvPicPr>
          <p:cNvPr id="3074" name="Picture 2" descr="Town of Lunenburg | Lunenburg NS">
            <a:extLst>
              <a:ext uri="{FF2B5EF4-FFF2-40B4-BE49-F238E27FC236}">
                <a16:creationId xmlns:a16="http://schemas.microsoft.com/office/drawing/2014/main" id="{0FB75D6D-373B-9BB8-73FA-9EEDAB787625}"/>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4699110" y="1763530"/>
            <a:ext cx="3117848" cy="3117848"/>
          </a:xfrm>
          <a:prstGeom prst="rect">
            <a:avLst/>
          </a:prstGeom>
          <a:noFill/>
          <a:ln w="57150" cmpd="thickThin">
            <a:solidFill>
              <a:srgbClr val="7F7F7F"/>
            </a:solidFill>
            <a:miter lim="800000"/>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749C117F-F390-437B-ADB0-57E87EFF34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700" y="0"/>
            <a:ext cx="9173369" cy="6856214"/>
            <a:chOff x="-16934" y="0"/>
            <a:chExt cx="12231160" cy="6856214"/>
          </a:xfrm>
        </p:grpSpPr>
        <p:pic>
          <p:nvPicPr>
            <p:cNvPr id="10" name="Picture 9">
              <a:extLst>
                <a:ext uri="{FF2B5EF4-FFF2-40B4-BE49-F238E27FC236}">
                  <a16:creationId xmlns:a16="http://schemas.microsoft.com/office/drawing/2014/main" id="{A7EF42F8-2417-49A6-95CE-DE9503B0AA6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1" name="Rectangle 10">
              <a:extLst>
                <a:ext uri="{FF2B5EF4-FFF2-40B4-BE49-F238E27FC236}">
                  <a16:creationId xmlns:a16="http://schemas.microsoft.com/office/drawing/2014/main" id="{AC6F623B-2003-4AED-B02F-541A150EC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12" name="Picture 11">
              <a:extLst>
                <a:ext uri="{FF2B5EF4-FFF2-40B4-BE49-F238E27FC236}">
                  <a16:creationId xmlns:a16="http://schemas.microsoft.com/office/drawing/2014/main" id="{CD11837A-4F3D-419F-ACE2-E80B1EA2846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13" name="Picture 12">
              <a:extLst>
                <a:ext uri="{FF2B5EF4-FFF2-40B4-BE49-F238E27FC236}">
                  <a16:creationId xmlns:a16="http://schemas.microsoft.com/office/drawing/2014/main" id="{B9411D1A-7E2C-4A36-BE32-BF7A8E13072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15" name="Straight Connector 14">
            <a:extLst>
              <a:ext uri="{FF2B5EF4-FFF2-40B4-BE49-F238E27FC236}">
                <a16:creationId xmlns:a16="http://schemas.microsoft.com/office/drawing/2014/main" id="{20742BC3-654B-4E41-9A6A-73A42E4776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019299" y="3522131"/>
            <a:ext cx="5111751" cy="0"/>
          </a:xfrm>
          <a:prstGeom prst="line">
            <a:avLst/>
          </a:prstGeom>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9401732C-37EE-4B98-A709-9530173F3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654E48C8-2A00-4C54-BC9C-B18EE49E9C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786"/>
            <a:ext cx="9172471" cy="6856214"/>
            <a:chOff x="-15736" y="0"/>
            <a:chExt cx="12229962" cy="6856214"/>
          </a:xfrm>
        </p:grpSpPr>
        <p:pic>
          <p:nvPicPr>
            <p:cNvPr id="20" name="Picture 19">
              <a:extLst>
                <a:ext uri="{FF2B5EF4-FFF2-40B4-BE49-F238E27FC236}">
                  <a16:creationId xmlns:a16="http://schemas.microsoft.com/office/drawing/2014/main" id="{CE0A0544-8F52-43F0-AC3E-DF683908B5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1" name="Rectangle 20">
              <a:extLst>
                <a:ext uri="{FF2B5EF4-FFF2-40B4-BE49-F238E27FC236}">
                  <a16:creationId xmlns:a16="http://schemas.microsoft.com/office/drawing/2014/main" id="{2F4057D3-A680-4443-9E51-ED920A691E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22" name="Picture 21">
              <a:extLst>
                <a:ext uri="{FF2B5EF4-FFF2-40B4-BE49-F238E27FC236}">
                  <a16:creationId xmlns:a16="http://schemas.microsoft.com/office/drawing/2014/main" id="{2F6853A4-7B38-4FDE-B024-AE8BA71E738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3" name="Picture 22">
              <a:extLst>
                <a:ext uri="{FF2B5EF4-FFF2-40B4-BE49-F238E27FC236}">
                  <a16:creationId xmlns:a16="http://schemas.microsoft.com/office/drawing/2014/main" id="{86ADF4DB-4290-4441-8F8E-04152FE6063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p:cNvSpPr>
            <a:spLocks noGrp="1"/>
          </p:cNvSpPr>
          <p:nvPr>
            <p:ph type="title"/>
          </p:nvPr>
        </p:nvSpPr>
        <p:spPr>
          <a:xfrm>
            <a:off x="748146" y="982132"/>
            <a:ext cx="3070512" cy="2823880"/>
          </a:xfrm>
        </p:spPr>
        <p:txBody>
          <a:bodyPr vert="horz" lIns="91440" tIns="45720" rIns="91440" bIns="45720" rtlCol="0" anchor="b">
            <a:normAutofit/>
          </a:bodyPr>
          <a:lstStyle/>
          <a:p>
            <a:r>
              <a:rPr lang="en-US" sz="4200">
                <a:solidFill>
                  <a:srgbClr val="262626"/>
                </a:solidFill>
              </a:rPr>
              <a:t>Projected Debt Ratios</a:t>
            </a:r>
          </a:p>
        </p:txBody>
      </p:sp>
      <p:graphicFrame>
        <p:nvGraphicFramePr>
          <p:cNvPr id="4" name="Table 3">
            <a:extLst>
              <a:ext uri="{FF2B5EF4-FFF2-40B4-BE49-F238E27FC236}">
                <a16:creationId xmlns:a16="http://schemas.microsoft.com/office/drawing/2014/main" id="{6436B113-7F19-145E-9DD6-0BA79B3750C3}"/>
              </a:ext>
            </a:extLst>
          </p:cNvPr>
          <p:cNvGraphicFramePr>
            <a:graphicFrameLocks noGrp="1"/>
          </p:cNvGraphicFramePr>
          <p:nvPr>
            <p:extLst>
              <p:ext uri="{D42A27DB-BD31-4B8C-83A1-F6EECF244321}">
                <p14:modId xmlns:p14="http://schemas.microsoft.com/office/powerpoint/2010/main" val="3308071699"/>
              </p:ext>
            </p:extLst>
          </p:nvPr>
        </p:nvGraphicFramePr>
        <p:xfrm>
          <a:off x="4064001" y="1949553"/>
          <a:ext cx="4102100" cy="2958895"/>
        </p:xfrm>
        <a:graphic>
          <a:graphicData uri="http://schemas.openxmlformats.org/drawingml/2006/table">
            <a:tbl>
              <a:tblPr firstRow="1" bandRow="1">
                <a:tableStyleId>{5C22544A-7EE6-4342-B048-85BDC9FD1C3A}</a:tableStyleId>
              </a:tblPr>
              <a:tblGrid>
                <a:gridCol w="2051050">
                  <a:extLst>
                    <a:ext uri="{9D8B030D-6E8A-4147-A177-3AD203B41FA5}">
                      <a16:colId xmlns:a16="http://schemas.microsoft.com/office/drawing/2014/main" val="469946460"/>
                    </a:ext>
                  </a:extLst>
                </a:gridCol>
                <a:gridCol w="2051050">
                  <a:extLst>
                    <a:ext uri="{9D8B030D-6E8A-4147-A177-3AD203B41FA5}">
                      <a16:colId xmlns:a16="http://schemas.microsoft.com/office/drawing/2014/main" val="659386418"/>
                    </a:ext>
                  </a:extLst>
                </a:gridCol>
              </a:tblGrid>
              <a:tr h="591779">
                <a:tc>
                  <a:txBody>
                    <a:bodyPr/>
                    <a:lstStyle/>
                    <a:p>
                      <a:pPr algn="ctr"/>
                      <a:r>
                        <a:rPr lang="en-US" sz="2600" dirty="0"/>
                        <a:t>Year</a:t>
                      </a:r>
                      <a:endParaRPr lang="en-CA" sz="2600" dirty="0"/>
                    </a:p>
                  </a:txBody>
                  <a:tcPr marL="134495" marR="134495" marT="67248" marB="67248"/>
                </a:tc>
                <a:tc>
                  <a:txBody>
                    <a:bodyPr/>
                    <a:lstStyle/>
                    <a:p>
                      <a:pPr algn="ctr"/>
                      <a:r>
                        <a:rPr lang="en-US" sz="2600" dirty="0"/>
                        <a:t>Debt Ratio</a:t>
                      </a:r>
                      <a:endParaRPr lang="en-CA" sz="2600" dirty="0"/>
                    </a:p>
                  </a:txBody>
                  <a:tcPr marL="134495" marR="134495" marT="67248" marB="67248"/>
                </a:tc>
                <a:extLst>
                  <a:ext uri="{0D108BD9-81ED-4DB2-BD59-A6C34878D82A}">
                    <a16:rowId xmlns:a16="http://schemas.microsoft.com/office/drawing/2014/main" val="3406047645"/>
                  </a:ext>
                </a:extLst>
              </a:tr>
              <a:tr h="591779">
                <a:tc>
                  <a:txBody>
                    <a:bodyPr/>
                    <a:lstStyle/>
                    <a:p>
                      <a:pPr algn="ctr"/>
                      <a:r>
                        <a:rPr lang="en-US" sz="2600"/>
                        <a:t>2026/2027</a:t>
                      </a:r>
                      <a:endParaRPr lang="en-CA" sz="2600"/>
                    </a:p>
                  </a:txBody>
                  <a:tcPr marL="134495" marR="134495" marT="67248" marB="67248"/>
                </a:tc>
                <a:tc>
                  <a:txBody>
                    <a:bodyPr/>
                    <a:lstStyle/>
                    <a:p>
                      <a:pPr algn="ctr"/>
                      <a:r>
                        <a:rPr lang="en-US" sz="2600" dirty="0"/>
                        <a:t>5.8%</a:t>
                      </a:r>
                      <a:endParaRPr lang="en-CA" sz="2600" dirty="0"/>
                    </a:p>
                  </a:txBody>
                  <a:tcPr marL="134495" marR="134495" marT="67248" marB="67248"/>
                </a:tc>
                <a:extLst>
                  <a:ext uri="{0D108BD9-81ED-4DB2-BD59-A6C34878D82A}">
                    <a16:rowId xmlns:a16="http://schemas.microsoft.com/office/drawing/2014/main" val="2497475735"/>
                  </a:ext>
                </a:extLst>
              </a:tr>
              <a:tr h="591779">
                <a:tc>
                  <a:txBody>
                    <a:bodyPr/>
                    <a:lstStyle/>
                    <a:p>
                      <a:pPr algn="ctr"/>
                      <a:r>
                        <a:rPr lang="en-US" sz="2600"/>
                        <a:t>2027/2028</a:t>
                      </a:r>
                      <a:endParaRPr lang="en-CA" sz="2600"/>
                    </a:p>
                  </a:txBody>
                  <a:tcPr marL="134495" marR="134495" marT="67248" marB="67248"/>
                </a:tc>
                <a:tc>
                  <a:txBody>
                    <a:bodyPr/>
                    <a:lstStyle/>
                    <a:p>
                      <a:pPr algn="ctr"/>
                      <a:r>
                        <a:rPr lang="en-US" sz="2600" dirty="0"/>
                        <a:t>6.8%</a:t>
                      </a:r>
                      <a:endParaRPr lang="en-CA" sz="2600" dirty="0"/>
                    </a:p>
                  </a:txBody>
                  <a:tcPr marL="134495" marR="134495" marT="67248" marB="67248"/>
                </a:tc>
                <a:extLst>
                  <a:ext uri="{0D108BD9-81ED-4DB2-BD59-A6C34878D82A}">
                    <a16:rowId xmlns:a16="http://schemas.microsoft.com/office/drawing/2014/main" val="1528568228"/>
                  </a:ext>
                </a:extLst>
              </a:tr>
              <a:tr h="591779">
                <a:tc>
                  <a:txBody>
                    <a:bodyPr/>
                    <a:lstStyle/>
                    <a:p>
                      <a:pPr algn="ctr"/>
                      <a:r>
                        <a:rPr lang="en-US" sz="2600"/>
                        <a:t>2028/2029</a:t>
                      </a:r>
                      <a:endParaRPr lang="en-CA" sz="2600"/>
                    </a:p>
                  </a:txBody>
                  <a:tcPr marL="134495" marR="134495" marT="67248" marB="67248"/>
                </a:tc>
                <a:tc>
                  <a:txBody>
                    <a:bodyPr/>
                    <a:lstStyle/>
                    <a:p>
                      <a:pPr algn="ctr"/>
                      <a:r>
                        <a:rPr lang="en-US" sz="2600" dirty="0"/>
                        <a:t>10.6%</a:t>
                      </a:r>
                      <a:endParaRPr lang="en-CA" sz="2600" dirty="0"/>
                    </a:p>
                  </a:txBody>
                  <a:tcPr marL="134495" marR="134495" marT="67248" marB="67248"/>
                </a:tc>
                <a:extLst>
                  <a:ext uri="{0D108BD9-81ED-4DB2-BD59-A6C34878D82A}">
                    <a16:rowId xmlns:a16="http://schemas.microsoft.com/office/drawing/2014/main" val="3826849156"/>
                  </a:ext>
                </a:extLst>
              </a:tr>
              <a:tr h="591779">
                <a:tc>
                  <a:txBody>
                    <a:bodyPr/>
                    <a:lstStyle/>
                    <a:p>
                      <a:pPr algn="ctr"/>
                      <a:r>
                        <a:rPr lang="en-US" sz="2600"/>
                        <a:t>2029/2030</a:t>
                      </a:r>
                      <a:endParaRPr lang="en-CA" sz="2600"/>
                    </a:p>
                  </a:txBody>
                  <a:tcPr marL="134495" marR="134495" marT="67248" marB="67248"/>
                </a:tc>
                <a:tc>
                  <a:txBody>
                    <a:bodyPr/>
                    <a:lstStyle/>
                    <a:p>
                      <a:pPr algn="ctr"/>
                      <a:r>
                        <a:rPr lang="en-US" sz="2600" dirty="0"/>
                        <a:t>11.7%</a:t>
                      </a:r>
                      <a:endParaRPr lang="en-CA" sz="2600" dirty="0"/>
                    </a:p>
                  </a:txBody>
                  <a:tcPr marL="134495" marR="134495" marT="67248" marB="67248"/>
                </a:tc>
                <a:extLst>
                  <a:ext uri="{0D108BD9-81ED-4DB2-BD59-A6C34878D82A}">
                    <a16:rowId xmlns:a16="http://schemas.microsoft.com/office/drawing/2014/main" val="1964542660"/>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02" y="0"/>
            <a:ext cx="9172471" cy="6856214"/>
            <a:chOff x="-15736" y="0"/>
            <a:chExt cx="12229962" cy="6856214"/>
          </a:xfrm>
        </p:grpSpPr>
        <p:pic>
          <p:nvPicPr>
            <p:cNvPr id="16" name="Picture 15">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7" name="Rectangle 26">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18" name="Picture 17">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9" name="Picture 18">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p:cNvSpPr>
            <a:spLocks noGrp="1"/>
          </p:cNvSpPr>
          <p:nvPr>
            <p:ph type="title"/>
          </p:nvPr>
        </p:nvSpPr>
        <p:spPr>
          <a:xfrm>
            <a:off x="4570809" y="982132"/>
            <a:ext cx="3601638" cy="1303867"/>
          </a:xfrm>
        </p:spPr>
        <p:txBody>
          <a:bodyPr vert="horz" lIns="91440" tIns="45720" rIns="91440" bIns="45720" rtlCol="0" anchor="ctr">
            <a:normAutofit/>
          </a:bodyPr>
          <a:lstStyle/>
          <a:p>
            <a:pPr>
              <a:lnSpc>
                <a:spcPct val="90000"/>
              </a:lnSpc>
            </a:pPr>
            <a:r>
              <a:rPr lang="en-US" sz="3700"/>
              <a:t>Council Recommendation</a:t>
            </a:r>
          </a:p>
        </p:txBody>
      </p:sp>
      <p:sp>
        <p:nvSpPr>
          <p:cNvPr id="28" name="Rectangle 27">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9482" y="1092200"/>
            <a:ext cx="3387757"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4" descr="power plant and transmission infrastructure: high voltage lines, power block, cooling towers and chimneys">
            <a:extLst>
              <a:ext uri="{FF2B5EF4-FFF2-40B4-BE49-F238E27FC236}">
                <a16:creationId xmlns:a16="http://schemas.microsoft.com/office/drawing/2014/main" id="{82062E60-0606-05A1-5FA3-7E16558849EE}"/>
              </a:ext>
            </a:extLst>
          </p:cNvPr>
          <p:cNvPicPr>
            <a:picLocks noChangeAspect="1"/>
          </p:cNvPicPr>
          <p:nvPr/>
        </p:nvPicPr>
        <p:blipFill>
          <a:blip r:embed="rId5"/>
          <a:srcRect l="26981" r="22722" b="-2"/>
          <a:stretch>
            <a:fillRect/>
          </a:stretch>
        </p:blipFill>
        <p:spPr>
          <a:xfrm>
            <a:off x="1059512" y="1410208"/>
            <a:ext cx="2907601" cy="3858780"/>
          </a:xfrm>
          <a:prstGeom prst="rect">
            <a:avLst/>
          </a:prstGeom>
          <a:noFill/>
        </p:spPr>
      </p:pic>
      <p:cxnSp>
        <p:nvCxnSpPr>
          <p:cNvPr id="29" name="Straight Connector 28">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70809" y="2400639"/>
            <a:ext cx="3601638"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Content Placeholder 3">
            <a:extLst>
              <a:ext uri="{FF2B5EF4-FFF2-40B4-BE49-F238E27FC236}">
                <a16:creationId xmlns:a16="http://schemas.microsoft.com/office/drawing/2014/main" id="{EC01C6D2-4B9B-E427-6900-B8B781A627F3}"/>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318000" y="2556932"/>
            <a:ext cx="4240783" cy="331893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2500"/>
              </a:spcBef>
              <a:buFont typeface="Arial" panose="020B0604020202020204" pitchFamily="34" charset="0"/>
              <a:buNone/>
            </a:pPr>
            <a:r>
              <a:rPr lang="en-US" sz="1500" b="1" dirty="0"/>
              <a:t>Continued Utility Ownership</a:t>
            </a:r>
          </a:p>
          <a:p>
            <a:pPr marL="0" lvl="1" indent="0">
              <a:buFont typeface="Arial" panose="020B0604020202020204" pitchFamily="34" charset="0"/>
              <a:buNone/>
            </a:pPr>
            <a:r>
              <a:rPr lang="en-US" sz="1500" dirty="0"/>
              <a:t>Council is recommended to maintain ownership and control over the Lunenburg Electrical Utility to ensure operational oversight.</a:t>
            </a:r>
          </a:p>
          <a:p>
            <a:pPr marL="0" indent="0">
              <a:spcBef>
                <a:spcPts val="2500"/>
              </a:spcBef>
              <a:buFont typeface="Arial" panose="020B0604020202020204" pitchFamily="34" charset="0"/>
              <a:buNone/>
            </a:pPr>
            <a:r>
              <a:rPr lang="en-US" sz="1500" b="1" dirty="0"/>
              <a:t>Capital Plan Approval</a:t>
            </a:r>
          </a:p>
          <a:p>
            <a:pPr marL="0" lvl="1" indent="0">
              <a:buFont typeface="Arial" panose="020B0604020202020204" pitchFamily="34" charset="0"/>
              <a:buNone/>
            </a:pPr>
            <a:r>
              <a:rPr lang="en-US" sz="1500" dirty="0"/>
              <a:t>Approval of the five-year Capital Plan is vital to secure funding and drive modernization and resilience of utility infrastructure.</a:t>
            </a:r>
          </a:p>
          <a:p>
            <a:pPr marL="0" indent="0">
              <a:spcBef>
                <a:spcPts val="2500"/>
              </a:spcBef>
              <a:buFont typeface="Arial" panose="020B0604020202020204" pitchFamily="34" charset="0"/>
              <a:buNone/>
            </a:pPr>
            <a:r>
              <a:rPr lang="en-US" sz="1500" b="1" dirty="0"/>
              <a:t>Strategic Infrastructure Management</a:t>
            </a:r>
          </a:p>
          <a:p>
            <a:pPr marL="0" lvl="1" indent="0">
              <a:buFont typeface="Arial" panose="020B0604020202020204" pitchFamily="34" charset="0"/>
              <a:buNone/>
            </a:pPr>
            <a:r>
              <a:rPr lang="en-US" sz="1500" dirty="0"/>
              <a:t>Recommendations support a proactive approach aligned with sustainability and enhancing community services through infrastructure investment.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E61F402-3445-458A-9A2B-D28FD28839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A673C096-95AE-4644-B76C-1DF1B667DC4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02" y="0"/>
            <a:ext cx="9172471" cy="6856214"/>
            <a:chOff x="-15736" y="0"/>
            <a:chExt cx="12229962" cy="6856214"/>
          </a:xfrm>
        </p:grpSpPr>
        <p:pic>
          <p:nvPicPr>
            <p:cNvPr id="15" name="Picture 14">
              <a:extLst>
                <a:ext uri="{FF2B5EF4-FFF2-40B4-BE49-F238E27FC236}">
                  <a16:creationId xmlns:a16="http://schemas.microsoft.com/office/drawing/2014/main" id="{77A91835-418B-4867-87D7-1376A57F3F7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6" name="Rectangle 15">
              <a:extLst>
                <a:ext uri="{FF2B5EF4-FFF2-40B4-BE49-F238E27FC236}">
                  <a16:creationId xmlns:a16="http://schemas.microsoft.com/office/drawing/2014/main" id="{65B511A1-E0EC-49FE-8068-9DA29CD00E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17" name="Picture 16">
              <a:extLst>
                <a:ext uri="{FF2B5EF4-FFF2-40B4-BE49-F238E27FC236}">
                  <a16:creationId xmlns:a16="http://schemas.microsoft.com/office/drawing/2014/main" id="{4A61BC5F-ADA4-4DBA-9C6B-E17E0B82EC5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8" name="Picture 17">
              <a:extLst>
                <a:ext uri="{FF2B5EF4-FFF2-40B4-BE49-F238E27FC236}">
                  <a16:creationId xmlns:a16="http://schemas.microsoft.com/office/drawing/2014/main" id="{1CE6F7D2-ACED-47D2-BEFD-FB26F75374A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p:cNvSpPr>
            <a:spLocks noGrp="1"/>
          </p:cNvSpPr>
          <p:nvPr>
            <p:ph type="title"/>
          </p:nvPr>
        </p:nvSpPr>
        <p:spPr>
          <a:xfrm>
            <a:off x="971551" y="982132"/>
            <a:ext cx="2745042" cy="1325373"/>
          </a:xfrm>
        </p:spPr>
        <p:txBody>
          <a:bodyPr vert="horz" lIns="91440" tIns="45720" rIns="91440" bIns="45720" rtlCol="0" anchor="b">
            <a:normAutofit/>
          </a:bodyPr>
          <a:lstStyle/>
          <a:p>
            <a:r>
              <a:rPr lang="en-US" sz="2400" dirty="0">
                <a:solidFill>
                  <a:srgbClr val="262626"/>
                </a:solidFill>
              </a:rPr>
              <a:t>Alternative Options</a:t>
            </a:r>
          </a:p>
        </p:txBody>
      </p:sp>
      <p:cxnSp>
        <p:nvCxnSpPr>
          <p:cNvPr id="20" name="Straight Connector 19">
            <a:extLst>
              <a:ext uri="{FF2B5EF4-FFF2-40B4-BE49-F238E27FC236}">
                <a16:creationId xmlns:a16="http://schemas.microsoft.com/office/drawing/2014/main" id="{2BE880E9-2B86-4CDB-B5B7-308745CDD1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71550" y="2400639"/>
            <a:ext cx="2745043"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Content Placeholder 3">
            <a:extLst>
              <a:ext uri="{FF2B5EF4-FFF2-40B4-BE49-F238E27FC236}">
                <a16:creationId xmlns:a16="http://schemas.microsoft.com/office/drawing/2014/main" id="{34433D32-5B88-29EA-923A-A4405AF1802A}"/>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3900" y="2493774"/>
            <a:ext cx="4191000" cy="3382094"/>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lnSpc>
                <a:spcPct val="90000"/>
              </a:lnSpc>
              <a:spcBef>
                <a:spcPts val="2500"/>
              </a:spcBef>
              <a:buFont typeface="Arial" panose="020B0604020202020204" pitchFamily="34" charset="0"/>
              <a:buNone/>
            </a:pPr>
            <a:r>
              <a:rPr lang="en-US" sz="1500" b="1" dirty="0">
                <a:solidFill>
                  <a:srgbClr val="262626"/>
                </a:solidFill>
              </a:rPr>
              <a:t>Approve Utility Sale</a:t>
            </a:r>
          </a:p>
          <a:p>
            <a:pPr marL="0" lvl="1" indent="0" algn="just">
              <a:lnSpc>
                <a:spcPct val="90000"/>
              </a:lnSpc>
              <a:buFont typeface="Arial" panose="020B0604020202020204" pitchFamily="34" charset="0"/>
              <a:buNone/>
            </a:pPr>
            <a:r>
              <a:rPr lang="en-US" sz="1500" dirty="0">
                <a:solidFill>
                  <a:srgbClr val="262626"/>
                </a:solidFill>
              </a:rPr>
              <a:t>Selling the utility transfers ownership and relieves operational and climate risks, but loses control over service quality and rates.</a:t>
            </a:r>
          </a:p>
          <a:p>
            <a:pPr marL="0" indent="0" algn="just">
              <a:lnSpc>
                <a:spcPct val="90000"/>
              </a:lnSpc>
              <a:spcBef>
                <a:spcPts val="2500"/>
              </a:spcBef>
              <a:buFont typeface="Arial" panose="020B0604020202020204" pitchFamily="34" charset="0"/>
              <a:buNone/>
            </a:pPr>
            <a:r>
              <a:rPr lang="en-US" sz="1500" b="1" dirty="0">
                <a:solidFill>
                  <a:srgbClr val="262626"/>
                </a:solidFill>
              </a:rPr>
              <a:t>Table the Decision</a:t>
            </a:r>
          </a:p>
          <a:p>
            <a:pPr marL="0" lvl="1" indent="0" algn="just">
              <a:lnSpc>
                <a:spcPct val="90000"/>
              </a:lnSpc>
              <a:buFont typeface="Arial" panose="020B0604020202020204" pitchFamily="34" charset="0"/>
              <a:buNone/>
            </a:pPr>
            <a:r>
              <a:rPr lang="en-US" sz="1500" dirty="0">
                <a:solidFill>
                  <a:srgbClr val="262626"/>
                </a:solidFill>
              </a:rPr>
              <a:t>Delaying the decision maintains current operations but may postpone important strategic actions affecting the community.</a:t>
            </a:r>
          </a:p>
          <a:p>
            <a:pPr marL="0" indent="0" algn="just">
              <a:lnSpc>
                <a:spcPct val="90000"/>
              </a:lnSpc>
              <a:spcBef>
                <a:spcPts val="2500"/>
              </a:spcBef>
              <a:buFont typeface="Arial" panose="020B0604020202020204" pitchFamily="34" charset="0"/>
              <a:buNone/>
            </a:pPr>
            <a:r>
              <a:rPr lang="en-US" sz="1500" b="1" dirty="0">
                <a:solidFill>
                  <a:srgbClr val="262626"/>
                </a:solidFill>
              </a:rPr>
              <a:t>Implications Overview</a:t>
            </a:r>
          </a:p>
          <a:p>
            <a:pPr marL="0" lvl="1" indent="0" algn="just">
              <a:lnSpc>
                <a:spcPct val="90000"/>
              </a:lnSpc>
              <a:buFont typeface="Arial" panose="020B0604020202020204" pitchFamily="34" charset="0"/>
              <a:buNone/>
            </a:pPr>
            <a:r>
              <a:rPr lang="en-US" sz="1500" dirty="0">
                <a:solidFill>
                  <a:srgbClr val="262626"/>
                </a:solidFill>
              </a:rPr>
              <a:t>Each option impacts financial outcomes, community welfare, and long-term utility governance, requiring careful consideration.</a:t>
            </a:r>
          </a:p>
        </p:txBody>
      </p:sp>
      <p:pic>
        <p:nvPicPr>
          <p:cNvPr id="7" name="Content Placeholder 4" descr="Confident unrecognizable African American businesswoman shows a chart to colleagues during a presentation. She is showing them a document containing pie charts and bar graphs. Cups of coffee and a water glass are on the table. People are taking notes and using  a laptop and digital tablet.">
            <a:extLst>
              <a:ext uri="{FF2B5EF4-FFF2-40B4-BE49-F238E27FC236}">
                <a16:creationId xmlns:a16="http://schemas.microsoft.com/office/drawing/2014/main" id="{8DD1DD1D-B2D2-F728-4D78-5E1B933203D5}"/>
              </a:ext>
            </a:extLst>
          </p:cNvPr>
          <p:cNvPicPr>
            <a:picLocks noChangeAspect="1"/>
          </p:cNvPicPr>
          <p:nvPr/>
        </p:nvPicPr>
        <p:blipFill>
          <a:blip r:embed="rId5"/>
          <a:srcRect l="25750" r="21374" b="-1"/>
          <a:stretch>
            <a:fillRect/>
          </a:stretch>
        </p:blipFill>
        <p:spPr>
          <a:xfrm>
            <a:off x="5137621" y="1588557"/>
            <a:ext cx="3034828" cy="3831168"/>
          </a:xfrm>
          <a:prstGeom prst="rect">
            <a:avLst/>
          </a:prstGeom>
          <a:noFill/>
          <a:ln w="57150" cmpd="thickThin">
            <a:solidFill>
              <a:srgbClr val="7F7F7F"/>
            </a:solidFill>
            <a:miter lim="800000"/>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71551" y="982132"/>
            <a:ext cx="7200897" cy="1303867"/>
          </a:xfrm>
        </p:spPr>
        <p:txBody>
          <a:bodyPr>
            <a:normAutofit/>
          </a:bodyPr>
          <a:lstStyle/>
          <a:p>
            <a:r>
              <a:rPr lang="en-CA">
                <a:solidFill>
                  <a:srgbClr val="262626"/>
                </a:solidFill>
              </a:rPr>
              <a:t>Summary &amp; Next Steps</a:t>
            </a:r>
          </a:p>
        </p:txBody>
      </p:sp>
      <p:graphicFrame>
        <p:nvGraphicFramePr>
          <p:cNvPr id="17" name="Content Placeholder 2">
            <a:extLst>
              <a:ext uri="{FF2B5EF4-FFF2-40B4-BE49-F238E27FC236}">
                <a16:creationId xmlns:a16="http://schemas.microsoft.com/office/drawing/2014/main" id="{D40A69E3-B875-CD03-3172-0399D2D36E53}"/>
              </a:ext>
            </a:extLst>
          </p:cNvPr>
          <p:cNvGraphicFramePr>
            <a:graphicFrameLocks noGrp="1"/>
          </p:cNvGraphicFramePr>
          <p:nvPr>
            <p:ph idx="1"/>
            <p:extLst>
              <p:ext uri="{D42A27DB-BD31-4B8C-83A1-F6EECF244321}">
                <p14:modId xmlns:p14="http://schemas.microsoft.com/office/powerpoint/2010/main" val="2603824518"/>
              </p:ext>
            </p:extLst>
          </p:nvPr>
        </p:nvGraphicFramePr>
        <p:xfrm>
          <a:off x="971550" y="2772384"/>
          <a:ext cx="7200897" cy="28748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2AC0F86-9A78-4E84-A4B4-ADB8B2629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AF78B9E-8BE2-4706-9377-A05FA25ABAB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02" y="0"/>
            <a:ext cx="9172471" cy="6856214"/>
            <a:chOff x="-15736" y="0"/>
            <a:chExt cx="12229962" cy="6856214"/>
          </a:xfrm>
        </p:grpSpPr>
        <p:pic>
          <p:nvPicPr>
            <p:cNvPr id="11" name="Picture 10">
              <a:extLst>
                <a:ext uri="{FF2B5EF4-FFF2-40B4-BE49-F238E27FC236}">
                  <a16:creationId xmlns:a16="http://schemas.microsoft.com/office/drawing/2014/main" id="{32CDFDE2-4DB3-4623-BA21-187D1B710FB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Rectangle 12">
              <a:extLst>
                <a:ext uri="{FF2B5EF4-FFF2-40B4-BE49-F238E27FC236}">
                  <a16:creationId xmlns:a16="http://schemas.microsoft.com/office/drawing/2014/main" id="{ED74B2AA-1443-4E9B-8462-F7F5B8525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17" name="Picture 16">
              <a:extLst>
                <a:ext uri="{FF2B5EF4-FFF2-40B4-BE49-F238E27FC236}">
                  <a16:creationId xmlns:a16="http://schemas.microsoft.com/office/drawing/2014/main" id="{9BB652B6-7300-49EC-9422-EF5342492AF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9" name="Picture 18">
              <a:extLst>
                <a:ext uri="{FF2B5EF4-FFF2-40B4-BE49-F238E27FC236}">
                  <a16:creationId xmlns:a16="http://schemas.microsoft.com/office/drawing/2014/main" id="{D0909587-01DE-424D-A15F-DAA28CF2CD3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p:cNvSpPr>
            <a:spLocks noGrp="1"/>
          </p:cNvSpPr>
          <p:nvPr>
            <p:ph type="title"/>
          </p:nvPr>
        </p:nvSpPr>
        <p:spPr>
          <a:xfrm>
            <a:off x="5651868" y="982132"/>
            <a:ext cx="2520579" cy="1303867"/>
          </a:xfrm>
        </p:spPr>
        <p:txBody>
          <a:bodyPr vert="horz" lIns="91440" tIns="45720" rIns="91440" bIns="45720" rtlCol="0" anchor="ctr">
            <a:normAutofit/>
          </a:bodyPr>
          <a:lstStyle/>
          <a:p>
            <a:pPr>
              <a:lnSpc>
                <a:spcPct val="90000"/>
              </a:lnSpc>
            </a:pPr>
            <a:r>
              <a:rPr lang="en-US" sz="2400"/>
              <a:t>Historical Context &amp;</a:t>
            </a:r>
            <a:br>
              <a:rPr lang="en-US" sz="2400"/>
            </a:br>
            <a:r>
              <a:rPr lang="en-US" sz="2400"/>
              <a:t> Service Agreement</a:t>
            </a:r>
          </a:p>
        </p:txBody>
      </p:sp>
      <p:sp>
        <p:nvSpPr>
          <p:cNvPr id="21" name="Rectangle 20">
            <a:extLst>
              <a:ext uri="{FF2B5EF4-FFF2-40B4-BE49-F238E27FC236}">
                <a16:creationId xmlns:a16="http://schemas.microsoft.com/office/drawing/2014/main" id="{69A54E25-1C05-48E5-A5CC-3778C1D363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9482" y="1092200"/>
            <a:ext cx="4457015"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4" descr="Electricity pylons with sky">
            <a:extLst>
              <a:ext uri="{FF2B5EF4-FFF2-40B4-BE49-F238E27FC236}">
                <a16:creationId xmlns:a16="http://schemas.microsoft.com/office/drawing/2014/main" id="{F06EB262-66C0-1743-C36D-D9587B5EC5D5}"/>
              </a:ext>
            </a:extLst>
          </p:cNvPr>
          <p:cNvPicPr>
            <a:picLocks noChangeAspect="1"/>
          </p:cNvPicPr>
          <p:nvPr/>
        </p:nvPicPr>
        <p:blipFill>
          <a:blip r:embed="rId5"/>
          <a:srcRect l="22100" r="9414" b="-2"/>
          <a:stretch>
            <a:fillRect/>
          </a:stretch>
        </p:blipFill>
        <p:spPr>
          <a:xfrm>
            <a:off x="1059512" y="1410208"/>
            <a:ext cx="3959083" cy="3858780"/>
          </a:xfrm>
          <a:prstGeom prst="rect">
            <a:avLst/>
          </a:prstGeom>
          <a:noFill/>
        </p:spPr>
      </p:pic>
      <p:cxnSp>
        <p:nvCxnSpPr>
          <p:cNvPr id="23" name="Straight Connector 22">
            <a:extLst>
              <a:ext uri="{FF2B5EF4-FFF2-40B4-BE49-F238E27FC236}">
                <a16:creationId xmlns:a16="http://schemas.microsoft.com/office/drawing/2014/main" id="{0E5D0023-B23E-4823-8D72-B07FFF8CAE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40066" y="2400639"/>
            <a:ext cx="2532381"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Content Placeholder 3">
            <a:extLst>
              <a:ext uri="{FF2B5EF4-FFF2-40B4-BE49-F238E27FC236}">
                <a16:creationId xmlns:a16="http://schemas.microsoft.com/office/drawing/2014/main" id="{07ADE6AC-4A34-D833-BDBC-FC8E87E42CD6}"/>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474605" y="2556932"/>
            <a:ext cx="3103134" cy="331893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spcBef>
                <a:spcPts val="2500"/>
              </a:spcBef>
              <a:buFont typeface="Arial" panose="020B0604020202020204" pitchFamily="34" charset="0"/>
              <a:buNone/>
            </a:pPr>
            <a:r>
              <a:rPr lang="en-US" sz="1500" b="1" dirty="0"/>
              <a:t>Utility Review Timeline</a:t>
            </a:r>
          </a:p>
          <a:p>
            <a:pPr marL="0" lvl="1" indent="0">
              <a:lnSpc>
                <a:spcPct val="90000"/>
              </a:lnSpc>
              <a:buFont typeface="Arial" panose="020B0604020202020204" pitchFamily="34" charset="0"/>
              <a:buNone/>
            </a:pPr>
            <a:r>
              <a:rPr lang="en-US" sz="1500" dirty="0"/>
              <a:t>The Lunenburg Electrical Utility has been reviewed since 2022, with a major evaluation in April 2023.</a:t>
            </a:r>
          </a:p>
          <a:p>
            <a:pPr marL="0" indent="0">
              <a:lnSpc>
                <a:spcPct val="90000"/>
              </a:lnSpc>
              <a:spcBef>
                <a:spcPts val="2500"/>
              </a:spcBef>
              <a:buFont typeface="Arial" panose="020B0604020202020204" pitchFamily="34" charset="0"/>
              <a:buNone/>
            </a:pPr>
            <a:r>
              <a:rPr lang="en-US" sz="1500" b="1" dirty="0"/>
              <a:t>Service Contract Details</a:t>
            </a:r>
          </a:p>
          <a:p>
            <a:pPr marL="0" lvl="1" indent="0">
              <a:lnSpc>
                <a:spcPct val="90000"/>
              </a:lnSpc>
              <a:buFont typeface="Arial" panose="020B0604020202020204" pitchFamily="34" charset="0"/>
              <a:buNone/>
            </a:pPr>
            <a:r>
              <a:rPr lang="en-US" sz="1500" dirty="0"/>
              <a:t>LEU operates under a service contract with NSP signed in 2018, extended three times, expiring in 2026.</a:t>
            </a:r>
          </a:p>
          <a:p>
            <a:pPr marL="0" indent="0">
              <a:lnSpc>
                <a:spcPct val="90000"/>
              </a:lnSpc>
              <a:spcBef>
                <a:spcPts val="2500"/>
              </a:spcBef>
              <a:buFont typeface="Arial" panose="020B0604020202020204" pitchFamily="34" charset="0"/>
              <a:buNone/>
            </a:pPr>
            <a:r>
              <a:rPr lang="en-US" sz="1500" b="1" dirty="0"/>
              <a:t>Future Decision Urgency</a:t>
            </a:r>
          </a:p>
          <a:p>
            <a:pPr marL="0" lvl="1" indent="0">
              <a:lnSpc>
                <a:spcPct val="90000"/>
              </a:lnSpc>
              <a:buFont typeface="Arial" panose="020B0604020202020204" pitchFamily="34" charset="0"/>
              <a:buNone/>
            </a:pPr>
            <a:r>
              <a:rPr lang="en-US" sz="1500" dirty="0"/>
              <a:t>Council must decide on renegotiation or ownership by November 2025 to guide LEU's future.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MMEUA Alliance Participation</a:t>
            </a:r>
            <a:endParaRPr dirty="0"/>
          </a:p>
        </p:txBody>
      </p:sp>
      <p:pic>
        <p:nvPicPr>
          <p:cNvPr id="1027" name="Picture 3">
            <a:extLst>
              <a:ext uri="{FF2B5EF4-FFF2-40B4-BE49-F238E27FC236}">
                <a16:creationId xmlns:a16="http://schemas.microsoft.com/office/drawing/2014/main" id="{52982E6C-5CDE-DAF1-AFD5-1EE2DEE3DD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7902" y="2900470"/>
            <a:ext cx="3392573" cy="254443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4559736-E7AA-3E8F-F00B-ECE492521205}"/>
              </a:ext>
            </a:extLst>
          </p:cNvPr>
          <p:cNvSpPr txBox="1"/>
          <p:nvPr/>
        </p:nvSpPr>
        <p:spPr>
          <a:xfrm>
            <a:off x="903901" y="2994448"/>
            <a:ext cx="4064001" cy="2350515"/>
          </a:xfrm>
          <a:prstGeom prst="rect">
            <a:avLst/>
          </a:prstGeom>
          <a:noFill/>
        </p:spPr>
        <p:txBody>
          <a:bodyPr wrap="square">
            <a:spAutoFit/>
          </a:bodyPr>
          <a:lstStyle/>
          <a:p>
            <a:pPr algn="just">
              <a:lnSpc>
                <a:spcPts val="1714"/>
              </a:lnSpc>
              <a:buNone/>
            </a:pPr>
            <a:r>
              <a:rPr lang="en-US" sz="1500" b="1" i="0" dirty="0">
                <a:effectLst/>
                <a:latin typeface="Figtree"/>
              </a:rPr>
              <a:t>The Maritime Municipal Electric Utility Alliance</a:t>
            </a:r>
          </a:p>
          <a:p>
            <a:pPr algn="just">
              <a:lnSpc>
                <a:spcPts val="2304"/>
              </a:lnSpc>
              <a:buNone/>
            </a:pPr>
            <a:r>
              <a:rPr lang="en-US" sz="1500" b="0" i="0" dirty="0">
                <a:effectLst/>
                <a:latin typeface="PT Sans" panose="020F0502020204030204" pitchFamily="34" charset="0"/>
              </a:rPr>
              <a:t>"The Maritime Municipal Electric Utility Alliance is dedicated to advancing the clean energy transition through collaboration, innovation, and shared expertise. By working together, we strengthen grid reliability, enhance sustainability, and empower our communities for the future."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33CFA-4127-EBEB-C551-11FE25ACF220}"/>
              </a:ext>
            </a:extLst>
          </p:cNvPr>
          <p:cNvSpPr>
            <a:spLocks noGrp="1"/>
          </p:cNvSpPr>
          <p:nvPr>
            <p:ph type="title"/>
          </p:nvPr>
        </p:nvSpPr>
        <p:spPr/>
        <p:txBody>
          <a:bodyPr/>
          <a:lstStyle/>
          <a:p>
            <a:r>
              <a:rPr lang="en-US" dirty="0"/>
              <a:t>MMEUA Cont. </a:t>
            </a:r>
            <a:endParaRPr lang="en-CA" dirty="0"/>
          </a:p>
        </p:txBody>
      </p:sp>
      <p:sp>
        <p:nvSpPr>
          <p:cNvPr id="4" name="Content Placeholder 3">
            <a:extLst>
              <a:ext uri="{FF2B5EF4-FFF2-40B4-BE49-F238E27FC236}">
                <a16:creationId xmlns:a16="http://schemas.microsoft.com/office/drawing/2014/main" id="{31D33674-FEE2-D050-ADD9-EE5CBDB93B29}"/>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965200" y="2599843"/>
            <a:ext cx="7251700" cy="3635857"/>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2500"/>
              </a:spcBef>
              <a:buFont typeface="Arial" panose="020B0604020202020204" pitchFamily="34" charset="0"/>
              <a:buNone/>
            </a:pPr>
            <a:r>
              <a:rPr lang="en-US" sz="1400" b="1" dirty="0"/>
              <a:t>Alliance Benefits</a:t>
            </a:r>
          </a:p>
          <a:p>
            <a:pPr marL="0" lvl="1" indent="0">
              <a:buFont typeface="Arial" panose="020B0604020202020204" pitchFamily="34" charset="0"/>
              <a:buNone/>
            </a:pPr>
            <a:r>
              <a:rPr lang="en-US" sz="1400" dirty="0"/>
              <a:t>The Maritime Municipal Electrical Utility Alliance promotes clean energy and grid modernization for member municipalities.</a:t>
            </a:r>
          </a:p>
          <a:p>
            <a:pPr marL="0" indent="0">
              <a:spcBef>
                <a:spcPts val="2500"/>
              </a:spcBef>
              <a:buFont typeface="Arial" panose="020B0604020202020204" pitchFamily="34" charset="0"/>
              <a:buNone/>
            </a:pPr>
            <a:r>
              <a:rPr lang="en-US" sz="1400" b="1" dirty="0"/>
              <a:t>Cost and Participation</a:t>
            </a:r>
          </a:p>
          <a:p>
            <a:pPr marL="0" lvl="1" indent="0">
              <a:buFont typeface="Arial" panose="020B0604020202020204" pitchFamily="34" charset="0"/>
              <a:buNone/>
            </a:pPr>
            <a:r>
              <a:rPr lang="en-US" sz="1400" dirty="0"/>
              <a:t>Participation in the alliance is free unless the Town opts into funded projects, encouraging risk-free collaboration.</a:t>
            </a:r>
          </a:p>
          <a:p>
            <a:pPr marL="0" indent="0">
              <a:spcBef>
                <a:spcPts val="2500"/>
              </a:spcBef>
              <a:buFont typeface="Arial" panose="020B0604020202020204" pitchFamily="34" charset="0"/>
              <a:buNone/>
            </a:pPr>
            <a:r>
              <a:rPr lang="en-US" sz="1400" b="1" dirty="0"/>
              <a:t>Strategic Decision Impact</a:t>
            </a:r>
          </a:p>
          <a:p>
            <a:pPr marL="0" lvl="1" indent="0">
              <a:buFont typeface="Arial" panose="020B0604020202020204" pitchFamily="34" charset="0"/>
              <a:buNone/>
            </a:pPr>
            <a:r>
              <a:rPr lang="en-US" sz="1400" dirty="0"/>
              <a:t>Retaining the utility maintains alliance benefits; selling terminates participation without penalties, affecting future projects.</a:t>
            </a:r>
          </a:p>
          <a:p>
            <a:pPr marL="0" indent="0">
              <a:spcBef>
                <a:spcPts val="2500"/>
              </a:spcBef>
              <a:buFont typeface="Arial" panose="020B0604020202020204" pitchFamily="34" charset="0"/>
              <a:buNone/>
            </a:pPr>
            <a:r>
              <a:rPr lang="en-US" sz="1400" b="1" dirty="0"/>
              <a:t>Importance of Partnerships</a:t>
            </a:r>
          </a:p>
          <a:p>
            <a:pPr marL="0" lvl="1" indent="0">
              <a:buFont typeface="Arial" panose="020B0604020202020204" pitchFamily="34" charset="0"/>
              <a:buNone/>
            </a:pPr>
            <a:r>
              <a:rPr lang="en-US" sz="1400" dirty="0"/>
              <a:t>Strategic partnerships enhance sustainability goals, service delivery, and emphasize municipal ownership value.</a:t>
            </a:r>
          </a:p>
        </p:txBody>
      </p:sp>
    </p:spTree>
    <p:extLst>
      <p:ext uri="{BB962C8B-B14F-4D97-AF65-F5344CB8AC3E}">
        <p14:creationId xmlns:p14="http://schemas.microsoft.com/office/powerpoint/2010/main" val="3143813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2068" name="Rectangle 2067">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70" name="Group 2069">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02" y="0"/>
            <a:ext cx="9172471" cy="6856214"/>
            <a:chOff x="-15736" y="0"/>
            <a:chExt cx="12229962" cy="6856214"/>
          </a:xfrm>
        </p:grpSpPr>
        <p:pic>
          <p:nvPicPr>
            <p:cNvPr id="2071" name="Picture 2070">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072" name="Rectangle 2071">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2073" name="Picture 2072">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074" name="Picture 2073">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p:cNvSpPr>
            <a:spLocks noGrp="1"/>
          </p:cNvSpPr>
          <p:nvPr>
            <p:ph type="title"/>
          </p:nvPr>
        </p:nvSpPr>
        <p:spPr>
          <a:xfrm>
            <a:off x="4570809" y="982132"/>
            <a:ext cx="3601638" cy="1303867"/>
          </a:xfrm>
        </p:spPr>
        <p:txBody>
          <a:bodyPr vert="horz" lIns="91440" tIns="45720" rIns="91440" bIns="45720" rtlCol="0" anchor="ctr">
            <a:normAutofit/>
          </a:bodyPr>
          <a:lstStyle/>
          <a:p>
            <a:pPr>
              <a:lnSpc>
                <a:spcPct val="90000"/>
              </a:lnSpc>
            </a:pPr>
            <a:r>
              <a:rPr lang="en-US" sz="4100"/>
              <a:t>Opportunity to Sell the Utility</a:t>
            </a:r>
          </a:p>
        </p:txBody>
      </p:sp>
      <p:sp>
        <p:nvSpPr>
          <p:cNvPr id="2076" name="Rectangle 2075">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9482" y="1092200"/>
            <a:ext cx="3387757"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4pk For Sale Signs for Car, Vehicles, Boat, Trailer. Waterproof PVC  Plastic, 12&quot; x 9&quot; : Amazon.ca: Patio, Lawn &amp; Garden">
            <a:extLst>
              <a:ext uri="{FF2B5EF4-FFF2-40B4-BE49-F238E27FC236}">
                <a16:creationId xmlns:a16="http://schemas.microsoft.com/office/drawing/2014/main" id="{CC1CFAFA-AD8F-7F91-E77C-A2B599810EA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2325" t="13481" r="12324" b="-1"/>
          <a:stretch>
            <a:fillRect/>
          </a:stretch>
        </p:blipFill>
        <p:spPr bwMode="auto">
          <a:xfrm>
            <a:off x="1020269" y="1758813"/>
            <a:ext cx="2907601" cy="3338588"/>
          </a:xfrm>
          <a:prstGeom prst="rect">
            <a:avLst/>
          </a:prstGeom>
          <a:noFill/>
          <a:extLst>
            <a:ext uri="{909E8E84-426E-40DD-AFC4-6F175D3DCCD1}">
              <a14:hiddenFill xmlns:a14="http://schemas.microsoft.com/office/drawing/2010/main">
                <a:solidFill>
                  <a:srgbClr val="FFFFFF"/>
                </a:solidFill>
              </a14:hiddenFill>
            </a:ext>
          </a:extLst>
        </p:spPr>
      </p:pic>
      <p:cxnSp>
        <p:nvCxnSpPr>
          <p:cNvPr id="2078" name="Straight Connector 2077">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70809" y="2400639"/>
            <a:ext cx="3601638"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Content Placeholder 3">
            <a:extLst>
              <a:ext uri="{FF2B5EF4-FFF2-40B4-BE49-F238E27FC236}">
                <a16:creationId xmlns:a16="http://schemas.microsoft.com/office/drawing/2014/main" id="{6A69620C-CE3A-6012-9673-E6B641125364}"/>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383880" y="2556932"/>
            <a:ext cx="4174904" cy="331893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spcBef>
                <a:spcPts val="2500"/>
              </a:spcBef>
              <a:buFont typeface="Arial" panose="020B0604020202020204" pitchFamily="34" charset="0"/>
              <a:buNone/>
            </a:pPr>
            <a:r>
              <a:rPr lang="en-US" sz="1400" b="1" dirty="0"/>
              <a:t>Utility Condition and Market Value</a:t>
            </a:r>
          </a:p>
          <a:p>
            <a:pPr marL="0" lvl="1" indent="0">
              <a:lnSpc>
                <a:spcPct val="90000"/>
              </a:lnSpc>
              <a:buFont typeface="Arial" panose="020B0604020202020204" pitchFamily="34" charset="0"/>
              <a:buNone/>
            </a:pPr>
            <a:r>
              <a:rPr lang="en-US" sz="1400" dirty="0"/>
              <a:t>Current utility condition and needed upgrades may lower market value, influencing sale decisions.</a:t>
            </a:r>
          </a:p>
          <a:p>
            <a:pPr marL="0" indent="0">
              <a:lnSpc>
                <a:spcPct val="90000"/>
              </a:lnSpc>
              <a:spcBef>
                <a:spcPts val="2500"/>
              </a:spcBef>
              <a:buFont typeface="Arial" panose="020B0604020202020204" pitchFamily="34" charset="0"/>
              <a:buNone/>
            </a:pPr>
            <a:r>
              <a:rPr lang="en-US" sz="1400" b="1" dirty="0"/>
              <a:t>Transfer of Responsibility</a:t>
            </a:r>
          </a:p>
          <a:p>
            <a:pPr marL="0" lvl="1" indent="0">
              <a:lnSpc>
                <a:spcPct val="90000"/>
              </a:lnSpc>
              <a:buFont typeface="Arial" panose="020B0604020202020204" pitchFamily="34" charset="0"/>
              <a:buNone/>
            </a:pPr>
            <a:r>
              <a:rPr lang="en-US" sz="1400" dirty="0"/>
              <a:t>Sale transfers improvement and service duties to the new owner, removing the Town’s control over rates.</a:t>
            </a:r>
          </a:p>
          <a:p>
            <a:pPr marL="0" indent="0">
              <a:lnSpc>
                <a:spcPct val="90000"/>
              </a:lnSpc>
              <a:spcBef>
                <a:spcPts val="2500"/>
              </a:spcBef>
              <a:buFont typeface="Arial" panose="020B0604020202020204" pitchFamily="34" charset="0"/>
              <a:buNone/>
            </a:pPr>
            <a:r>
              <a:rPr lang="en-US" sz="1400" b="1" dirty="0"/>
              <a:t>Impact on Service and Customer Satisfaction</a:t>
            </a:r>
          </a:p>
          <a:p>
            <a:pPr marL="0" lvl="1" indent="0">
              <a:lnSpc>
                <a:spcPct val="90000"/>
              </a:lnSpc>
              <a:buFont typeface="Arial" panose="020B0604020202020204" pitchFamily="34" charset="0"/>
              <a:buNone/>
            </a:pPr>
            <a:r>
              <a:rPr lang="en-US" sz="1400" dirty="0"/>
              <a:t>Loss of municipal control may impact service quality and customer satisfaction levels.</a:t>
            </a:r>
          </a:p>
          <a:p>
            <a:pPr marL="0" indent="0">
              <a:lnSpc>
                <a:spcPct val="90000"/>
              </a:lnSpc>
              <a:spcBef>
                <a:spcPts val="2500"/>
              </a:spcBef>
              <a:buFont typeface="Arial" panose="020B0604020202020204" pitchFamily="34" charset="0"/>
              <a:buNone/>
            </a:pPr>
            <a:r>
              <a:rPr lang="en-US" sz="1400" b="1" dirty="0"/>
              <a:t>Legal and Financial Considerations</a:t>
            </a:r>
          </a:p>
          <a:p>
            <a:pPr marL="0" lvl="1" indent="0">
              <a:lnSpc>
                <a:spcPct val="90000"/>
              </a:lnSpc>
              <a:buFont typeface="Arial" panose="020B0604020202020204" pitchFamily="34" charset="0"/>
              <a:buNone/>
            </a:pPr>
            <a:r>
              <a:rPr lang="en-US" sz="1400" dirty="0"/>
              <a:t>Legal consultation is necessary; sale offers financial relief but sacrifices strategic control.</a:t>
            </a:r>
          </a:p>
        </p:txBody>
      </p:sp>
      <p:sp>
        <p:nvSpPr>
          <p:cNvPr id="8" name="TextBox 7">
            <a:extLst>
              <a:ext uri="{FF2B5EF4-FFF2-40B4-BE49-F238E27FC236}">
                <a16:creationId xmlns:a16="http://schemas.microsoft.com/office/drawing/2014/main" id="{7CDD9497-B701-60AB-1DD1-78C547BC36B0}"/>
              </a:ext>
            </a:extLst>
          </p:cNvPr>
          <p:cNvSpPr txBox="1"/>
          <p:nvPr/>
        </p:nvSpPr>
        <p:spPr>
          <a:xfrm>
            <a:off x="1165375" y="3663573"/>
            <a:ext cx="2797570" cy="338554"/>
          </a:xfrm>
          <a:prstGeom prst="rect">
            <a:avLst/>
          </a:prstGeom>
          <a:noFill/>
        </p:spPr>
        <p:txBody>
          <a:bodyPr wrap="square" rtlCol="0">
            <a:spAutoFit/>
          </a:bodyPr>
          <a:lstStyle/>
          <a:p>
            <a:r>
              <a:rPr lang="en-US" sz="1600" b="1" dirty="0"/>
              <a:t>Lunenburg Electrical Utility</a:t>
            </a:r>
            <a:endParaRPr lang="en-CA" sz="1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02" y="0"/>
            <a:ext cx="9172471" cy="6856214"/>
            <a:chOff x="-15736" y="0"/>
            <a:chExt cx="12229962" cy="6856214"/>
          </a:xfrm>
        </p:grpSpPr>
        <p:pic>
          <p:nvPicPr>
            <p:cNvPr id="15" name="Picture 14">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6" name="Rectangle 15">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17" name="Picture 16">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8" name="Picture 17">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p:cNvSpPr>
            <a:spLocks noGrp="1"/>
          </p:cNvSpPr>
          <p:nvPr>
            <p:ph type="title"/>
          </p:nvPr>
        </p:nvSpPr>
        <p:spPr>
          <a:xfrm>
            <a:off x="4570809" y="982132"/>
            <a:ext cx="3601638" cy="1303867"/>
          </a:xfrm>
        </p:spPr>
        <p:txBody>
          <a:bodyPr vert="horz" lIns="91440" tIns="45720" rIns="91440" bIns="45720" rtlCol="0" anchor="ctr">
            <a:normAutofit/>
          </a:bodyPr>
          <a:lstStyle/>
          <a:p>
            <a:pPr>
              <a:lnSpc>
                <a:spcPct val="90000"/>
              </a:lnSpc>
            </a:pPr>
            <a:r>
              <a:rPr lang="en-US" sz="3700"/>
              <a:t>Opportunity to Retain the Utility</a:t>
            </a:r>
          </a:p>
        </p:txBody>
      </p:sp>
      <p:sp>
        <p:nvSpPr>
          <p:cNvPr id="20" name="Rectangle 19">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9482" y="1092200"/>
            <a:ext cx="3387757"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4" descr="Hand holding a pencil and drawing a scheme for a sustainable green house">
            <a:extLst>
              <a:ext uri="{FF2B5EF4-FFF2-40B4-BE49-F238E27FC236}">
                <a16:creationId xmlns:a16="http://schemas.microsoft.com/office/drawing/2014/main" id="{F93DF7B6-9D70-8E7D-EE19-4C06405F2F6C}"/>
              </a:ext>
            </a:extLst>
          </p:cNvPr>
          <p:cNvPicPr>
            <a:picLocks noChangeAspect="1"/>
          </p:cNvPicPr>
          <p:nvPr/>
        </p:nvPicPr>
        <p:blipFill>
          <a:blip r:embed="rId5"/>
          <a:srcRect l="48416" r="1287" b="-2"/>
          <a:stretch>
            <a:fillRect/>
          </a:stretch>
        </p:blipFill>
        <p:spPr>
          <a:xfrm>
            <a:off x="1059512" y="1410208"/>
            <a:ext cx="2907601" cy="3858780"/>
          </a:xfrm>
          <a:prstGeom prst="rect">
            <a:avLst/>
          </a:prstGeom>
          <a:noFill/>
        </p:spPr>
      </p:pic>
      <p:cxnSp>
        <p:nvCxnSpPr>
          <p:cNvPr id="22" name="Straight Connector 21">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70809" y="2400639"/>
            <a:ext cx="3601638"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Content Placeholder 3">
            <a:extLst>
              <a:ext uri="{FF2B5EF4-FFF2-40B4-BE49-F238E27FC236}">
                <a16:creationId xmlns:a16="http://schemas.microsoft.com/office/drawing/2014/main" id="{6FB3E891-DA67-57DF-2EFD-E33B9E0C7459}"/>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570809" y="2556932"/>
            <a:ext cx="3766804" cy="331893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spcBef>
                <a:spcPts val="2500"/>
              </a:spcBef>
              <a:buFont typeface="Arial" panose="020B0604020202020204" pitchFamily="34" charset="0"/>
              <a:buNone/>
            </a:pPr>
            <a:r>
              <a:rPr lang="en-US" sz="1400" b="1" dirty="0"/>
              <a:t>Investment and Planning</a:t>
            </a:r>
          </a:p>
          <a:p>
            <a:pPr marL="0" lvl="1" indent="0">
              <a:lnSpc>
                <a:spcPct val="90000"/>
              </a:lnSpc>
              <a:buFont typeface="Arial" panose="020B0604020202020204" pitchFamily="34" charset="0"/>
              <a:buNone/>
            </a:pPr>
            <a:r>
              <a:rPr lang="en-US" sz="1400" dirty="0"/>
              <a:t>Retaining the utility requires council approval of a five-year Capital Plan and initiating new service agreements to ensure continued operations.</a:t>
            </a:r>
          </a:p>
          <a:p>
            <a:pPr marL="0" indent="0">
              <a:lnSpc>
                <a:spcPct val="90000"/>
              </a:lnSpc>
              <a:spcBef>
                <a:spcPts val="2500"/>
              </a:spcBef>
              <a:buFont typeface="Arial" panose="020B0604020202020204" pitchFamily="34" charset="0"/>
              <a:buNone/>
            </a:pPr>
            <a:r>
              <a:rPr lang="en-US" sz="1400" b="1" dirty="0"/>
              <a:t>Preventative Maintenance</a:t>
            </a:r>
          </a:p>
          <a:p>
            <a:pPr marL="0" lvl="1" indent="0">
              <a:lnSpc>
                <a:spcPct val="90000"/>
              </a:lnSpc>
              <a:buFont typeface="Arial" panose="020B0604020202020204" pitchFamily="34" charset="0"/>
              <a:buNone/>
            </a:pPr>
            <a:r>
              <a:rPr lang="en-US" sz="1400" dirty="0"/>
              <a:t>Emphasis on preventative maintenance, like tree clearing and grid resilience, improves reliability and aligns with climate adaptation strategies.</a:t>
            </a:r>
          </a:p>
          <a:p>
            <a:pPr marL="0" indent="0">
              <a:lnSpc>
                <a:spcPct val="90000"/>
              </a:lnSpc>
              <a:spcBef>
                <a:spcPts val="2500"/>
              </a:spcBef>
              <a:buFont typeface="Arial" panose="020B0604020202020204" pitchFamily="34" charset="0"/>
              <a:buNone/>
            </a:pPr>
            <a:r>
              <a:rPr lang="en-US" sz="1400" b="1" dirty="0"/>
              <a:t>Long-term Strategic Benefits</a:t>
            </a:r>
          </a:p>
          <a:p>
            <a:pPr marL="0" lvl="1" indent="0">
              <a:lnSpc>
                <a:spcPct val="90000"/>
              </a:lnSpc>
              <a:buFont typeface="Arial" panose="020B0604020202020204" pitchFamily="34" charset="0"/>
              <a:buNone/>
            </a:pPr>
            <a:r>
              <a:rPr lang="en-US" sz="1400" dirty="0"/>
              <a:t>Retention supports community service quality, infrastructure sustainability, and may increase asset value for potential future sale.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DC878D9A-77BE-4701-AE3D-EEFC53CD5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643BE08-0ED1-4B73-AC6D-B7E26A59C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997" y="469900"/>
            <a:ext cx="2771251" cy="5918200"/>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56B2094-7FC0-45FC-BFED-3CB88CEE6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751" y="635508"/>
            <a:ext cx="2523744"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txBody>
          <a:bodyPr/>
          <a:lstStyle/>
          <a:p>
            <a:endParaRPr lang="en-CA"/>
          </a:p>
        </p:txBody>
      </p:sp>
      <p:sp>
        <p:nvSpPr>
          <p:cNvPr id="2" name="Title 1"/>
          <p:cNvSpPr>
            <a:spLocks noGrp="1"/>
          </p:cNvSpPr>
          <p:nvPr>
            <p:ph type="title"/>
          </p:nvPr>
        </p:nvSpPr>
        <p:spPr>
          <a:xfrm>
            <a:off x="714081" y="954756"/>
            <a:ext cx="2047810" cy="4946003"/>
          </a:xfrm>
        </p:spPr>
        <p:txBody>
          <a:bodyPr vert="horz" lIns="91440" tIns="45720" rIns="91440" bIns="45720" rtlCol="0" anchor="ctr">
            <a:normAutofit/>
          </a:bodyPr>
          <a:lstStyle/>
          <a:p>
            <a:r>
              <a:rPr lang="en-US" sz="3700">
                <a:solidFill>
                  <a:srgbClr val="FFFFFF"/>
                </a:solidFill>
              </a:rPr>
              <a:t>Council Priorities &amp; Municipal Strategy</a:t>
            </a:r>
          </a:p>
        </p:txBody>
      </p:sp>
      <p:sp>
        <p:nvSpPr>
          <p:cNvPr id="26" name="Rectangle 25">
            <a:extLst>
              <a:ext uri="{FF2B5EF4-FFF2-40B4-BE49-F238E27FC236}">
                <a16:creationId xmlns:a16="http://schemas.microsoft.com/office/drawing/2014/main" id="{07A4B640-BB7F-4272-A710-068DBA9F9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0722" y="0"/>
            <a:ext cx="5653278" cy="6858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8F4299B9-9187-9F39-70AE-5A1434A2D4D1}"/>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3652913" y="177800"/>
            <a:ext cx="5199400" cy="4013200"/>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spcBef>
                <a:spcPts val="2500"/>
              </a:spcBef>
              <a:buFont typeface="Arial" panose="020B0604020202020204" pitchFamily="34" charset="0"/>
              <a:buNone/>
            </a:pPr>
            <a:r>
              <a:rPr lang="en-US" sz="1400" b="1" dirty="0"/>
              <a:t>Strategic Plan Priorities</a:t>
            </a:r>
          </a:p>
          <a:p>
            <a:pPr marL="0" lvl="1" indent="0" algn="just">
              <a:buFont typeface="Arial" panose="020B0604020202020204" pitchFamily="34" charset="0"/>
              <a:buNone/>
            </a:pPr>
            <a:r>
              <a:rPr lang="en-US" sz="1400" dirty="0"/>
              <a:t>The Council’s Strategic Plan focuses on sustainable infrastructure, building community trust, and ensuring effective communication. MPS, CCP.</a:t>
            </a:r>
          </a:p>
          <a:p>
            <a:pPr marL="0" indent="0" algn="just">
              <a:spcBef>
                <a:spcPts val="2500"/>
              </a:spcBef>
              <a:buFont typeface="Arial" panose="020B0604020202020204" pitchFamily="34" charset="0"/>
              <a:buNone/>
            </a:pPr>
            <a:r>
              <a:rPr lang="en-US" sz="1400" b="1" dirty="0"/>
              <a:t>Infrastructure Optimization</a:t>
            </a:r>
          </a:p>
          <a:p>
            <a:pPr marL="0" lvl="1" indent="0" algn="just">
              <a:buFont typeface="Arial" panose="020B0604020202020204" pitchFamily="34" charset="0"/>
              <a:buNone/>
            </a:pPr>
            <a:r>
              <a:rPr lang="en-US" sz="1400" dirty="0"/>
              <a:t>The Municipal Plan Strategy emphasizes maintaining and optimizing existing infrastructure to balance costs and benefits effectively.</a:t>
            </a:r>
          </a:p>
          <a:p>
            <a:pPr marL="0" indent="0" algn="just">
              <a:spcBef>
                <a:spcPts val="2500"/>
              </a:spcBef>
              <a:buFont typeface="Arial" panose="020B0604020202020204" pitchFamily="34" charset="0"/>
              <a:buNone/>
            </a:pPr>
            <a:r>
              <a:rPr lang="en-US" sz="1400" b="1" dirty="0"/>
              <a:t>Renewable Energy Support</a:t>
            </a:r>
          </a:p>
          <a:p>
            <a:pPr marL="0" lvl="1" indent="0" algn="just">
              <a:buFont typeface="Arial" panose="020B0604020202020204" pitchFamily="34" charset="0"/>
              <a:buNone/>
            </a:pPr>
            <a:r>
              <a:rPr lang="en-US" sz="1400" dirty="0"/>
              <a:t>Land Use By-Law encourages electric vehicle charging stations and solar panel systems to promote renewable energy integration.</a:t>
            </a:r>
          </a:p>
          <a:p>
            <a:pPr marL="0" indent="0" algn="just">
              <a:spcBef>
                <a:spcPts val="2500"/>
              </a:spcBef>
              <a:buFont typeface="Arial" panose="020B0604020202020204" pitchFamily="34" charset="0"/>
              <a:buNone/>
            </a:pPr>
            <a:r>
              <a:rPr lang="en-US" sz="1400" b="1" dirty="0"/>
              <a:t>Grid Resiliency and Innovation</a:t>
            </a:r>
          </a:p>
          <a:p>
            <a:pPr marL="0" lvl="1" indent="0" algn="just">
              <a:buFont typeface="Arial" panose="020B0604020202020204" pitchFamily="34" charset="0"/>
              <a:buNone/>
            </a:pPr>
            <a:r>
              <a:rPr lang="en-US" sz="1400" dirty="0"/>
              <a:t>The Comprehensive Community Plan highlights grid resiliency, smart grid adoption, and renewable energy initiatives for sustainable development.</a:t>
            </a:r>
          </a:p>
        </p:txBody>
      </p:sp>
      <p:sp>
        <p:nvSpPr>
          <p:cNvPr id="7" name="Content Placeholder 2"/>
          <p:cNvSpPr>
            <a:spLocks noGrp="1"/>
          </p:cNvSpPr>
          <p:nvPr>
            <p:ph idx="1"/>
          </p:nvPr>
        </p:nvSpPr>
        <p:spPr>
          <a:xfrm>
            <a:off x="4213762" y="4368800"/>
            <a:ext cx="4216157" cy="2302669"/>
          </a:xfrm>
        </p:spPr>
        <p:txBody>
          <a:bodyPr>
            <a:normAutofit/>
          </a:bodyPr>
          <a:lstStyle/>
          <a:p>
            <a:pPr marL="0" indent="0">
              <a:buNone/>
            </a:pPr>
            <a:r>
              <a:rPr sz="1600" b="1" dirty="0"/>
              <a:t>Council Priorities:</a:t>
            </a:r>
          </a:p>
          <a:p>
            <a:r>
              <a:rPr sz="1600" dirty="0"/>
              <a:t>1. Electrical Utility</a:t>
            </a:r>
          </a:p>
          <a:p>
            <a:r>
              <a:rPr sz="1600" dirty="0"/>
              <a:t>2. MPS, LUB, Heritage By-Law, CCP</a:t>
            </a:r>
          </a:p>
          <a:p>
            <a:r>
              <a:rPr sz="1600" dirty="0"/>
              <a:t>3. HR Procedures</a:t>
            </a:r>
          </a:p>
          <a:p>
            <a:r>
              <a:rPr sz="1600" dirty="0"/>
              <a:t>4. Community Trust</a:t>
            </a:r>
          </a:p>
          <a:p>
            <a:r>
              <a:rPr sz="1600" dirty="0"/>
              <a:t>5.</a:t>
            </a:r>
            <a:r>
              <a:rPr lang="en-US" sz="1600" dirty="0"/>
              <a:t> Internal and External</a:t>
            </a:r>
            <a:r>
              <a:rPr sz="1600" dirty="0"/>
              <a:t> Communications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pic>
        <p:nvPicPr>
          <p:cNvPr id="4" name="Content Placeholder 4" descr="financial results">
            <a:extLst>
              <a:ext uri="{FF2B5EF4-FFF2-40B4-BE49-F238E27FC236}">
                <a16:creationId xmlns:a16="http://schemas.microsoft.com/office/drawing/2014/main" id="{AD7527CA-3714-21F4-D283-C6BF5B76EEC9}"/>
              </a:ext>
            </a:extLst>
          </p:cNvPr>
          <p:cNvPicPr>
            <a:picLocks noChangeAspect="1"/>
          </p:cNvPicPr>
          <p:nvPr/>
        </p:nvPicPr>
        <p:blipFill>
          <a:blip r:embed="rId3"/>
          <a:srcRect l="10508" r="491" b="-1"/>
          <a:stretch>
            <a:fillRect/>
          </a:stretch>
        </p:blipFill>
        <p:spPr>
          <a:xfrm>
            <a:off x="20" y="10"/>
            <a:ext cx="9143980" cy="6857990"/>
          </a:xfrm>
          <a:prstGeom prst="rect">
            <a:avLst/>
          </a:prstGeom>
          <a:noFill/>
        </p:spPr>
      </p:pic>
      <p:sp>
        <p:nvSpPr>
          <p:cNvPr id="22" name="Rectangle 21">
            <a:extLst>
              <a:ext uri="{FF2B5EF4-FFF2-40B4-BE49-F238E27FC236}">
                <a16:creationId xmlns:a16="http://schemas.microsoft.com/office/drawing/2014/main" id="{8243CDD5-F82E-454F-8486-578A477A8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4603" y="496088"/>
            <a:ext cx="8420582" cy="5883295"/>
          </a:xfrm>
          <a:prstGeom prst="rect">
            <a:avLst/>
          </a:prstGeom>
          <a:blipFill dpi="0" rotWithShape="1">
            <a:blip r:embed="rId4">
              <a:alphaModFix amt="90000"/>
              <a:duotone>
                <a:schemeClr val="bg2">
                  <a:shade val="45000"/>
                  <a:satMod val="135000"/>
                </a:schemeClr>
                <a:prstClr val="white"/>
              </a:duotone>
            </a:blip>
            <a:srcRect/>
            <a:tile tx="0" ty="0" sx="90000" sy="100000" flip="none" algn="ctr"/>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25408EF-EA7D-413B-B27F-B1FCD06FAC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009" y="609600"/>
            <a:ext cx="8229600" cy="5638800"/>
          </a:xfrm>
          <a:prstGeom prst="rect">
            <a:avLst/>
          </a:prstGeom>
          <a:noFill/>
          <a:ln w="15875" cap="flat">
            <a:solidFill>
              <a:schemeClr val="accent1"/>
            </a:solidFill>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sp>
        <p:nvSpPr>
          <p:cNvPr id="2" name="Title 1"/>
          <p:cNvSpPr>
            <a:spLocks noGrp="1"/>
          </p:cNvSpPr>
          <p:nvPr>
            <p:ph type="title"/>
          </p:nvPr>
        </p:nvSpPr>
        <p:spPr>
          <a:xfrm>
            <a:off x="971551" y="982132"/>
            <a:ext cx="7200897" cy="1303867"/>
          </a:xfrm>
        </p:spPr>
        <p:txBody>
          <a:bodyPr vert="horz" lIns="91440" tIns="45720" rIns="91440" bIns="45720" rtlCol="0" anchor="ctr">
            <a:normAutofit/>
          </a:bodyPr>
          <a:lstStyle/>
          <a:p>
            <a:pPr>
              <a:lnSpc>
                <a:spcPct val="90000"/>
              </a:lnSpc>
            </a:pPr>
            <a:r>
              <a:rPr lang="en-US" sz="4100"/>
              <a:t>Financial Forecast &amp; Rate Planning</a:t>
            </a:r>
          </a:p>
        </p:txBody>
      </p:sp>
      <p:cxnSp>
        <p:nvCxnSpPr>
          <p:cNvPr id="24" name="Straight Connector 23">
            <a:extLst>
              <a:ext uri="{FF2B5EF4-FFF2-40B4-BE49-F238E27FC236}">
                <a16:creationId xmlns:a16="http://schemas.microsoft.com/office/drawing/2014/main" id="{98C14DAD-9B93-4225-B89C-5D0B5BD3A2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126" y="2421466"/>
            <a:ext cx="7055474" cy="0"/>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grpSp>
        <p:nvGrpSpPr>
          <p:cNvPr id="16" name="Group 15">
            <a:extLst>
              <a:ext uri="{FF2B5EF4-FFF2-40B4-BE49-F238E27FC236}">
                <a16:creationId xmlns:a16="http://schemas.microsoft.com/office/drawing/2014/main" id="{9CA11A81-0344-4F96-8A6F-BBBB25E6E9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716" y="3128956"/>
            <a:ext cx="9176000" cy="658368"/>
            <a:chOff x="-18288" y="3128956"/>
            <a:chExt cx="12234672" cy="658368"/>
          </a:xfrm>
        </p:grpSpPr>
        <p:sp>
          <p:nvSpPr>
            <p:cNvPr id="17" name="Rounded Rectangle 22">
              <a:extLst>
                <a:ext uri="{FF2B5EF4-FFF2-40B4-BE49-F238E27FC236}">
                  <a16:creationId xmlns:a16="http://schemas.microsoft.com/office/drawing/2014/main" id="{AD8DC422-CE88-4B6D-8A13-70E10AD980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2303" y="3128956"/>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ED55CCD7-8FE9-47DC-B8F9-5C25DA7A78C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8288" y="3154680"/>
              <a:ext cx="777240" cy="606425"/>
            </a:xfrm>
            <a:prstGeom prst="rect">
              <a:avLst/>
            </a:prstGeom>
          </p:spPr>
        </p:pic>
        <p:sp>
          <p:nvSpPr>
            <p:cNvPr id="19" name="Rounded Rectangle 24">
              <a:extLst>
                <a:ext uri="{FF2B5EF4-FFF2-40B4-BE49-F238E27FC236}">
                  <a16:creationId xmlns:a16="http://schemas.microsoft.com/office/drawing/2014/main" id="{B1D46D73-0ACA-4770-9E9F-D36420B9F3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14377" y="3128956"/>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3E2AA42B-5DF9-462B-9D27-B7E8C0B6B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flipH="1">
              <a:off x="11439144" y="3154680"/>
              <a:ext cx="777240" cy="606425"/>
            </a:xfrm>
            <a:prstGeom prst="rect">
              <a:avLst/>
            </a:prstGeom>
          </p:spPr>
        </p:pic>
      </p:grpSp>
      <p:sp>
        <p:nvSpPr>
          <p:cNvPr id="5" name="Content Placeholder 3">
            <a:extLst>
              <a:ext uri="{FF2B5EF4-FFF2-40B4-BE49-F238E27FC236}">
                <a16:creationId xmlns:a16="http://schemas.microsoft.com/office/drawing/2014/main" id="{5BBE0DEA-725F-0612-15CA-891A0BC53621}"/>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971550" y="2556932"/>
            <a:ext cx="7200897" cy="331893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2500"/>
              </a:spcBef>
              <a:buFont typeface="Arial" panose="020B0604020202020204" pitchFamily="34" charset="0"/>
              <a:buNone/>
            </a:pPr>
            <a:r>
              <a:rPr lang="en-US" sz="1600" b="1" dirty="0"/>
              <a:t>Projected Deficits</a:t>
            </a:r>
          </a:p>
          <a:p>
            <a:pPr marL="0" lvl="1" indent="0">
              <a:buFont typeface="Arial" panose="020B0604020202020204" pitchFamily="34" charset="0"/>
              <a:buNone/>
            </a:pPr>
            <a:r>
              <a:rPr lang="en-US" sz="1600" dirty="0"/>
              <a:t>LEU anticipates deficits of $133,500 in 2025/26 and $282,000 in 2026/27 due to high power costs and financial obligations. 80% of cost = purchasing power</a:t>
            </a:r>
          </a:p>
          <a:p>
            <a:pPr marL="0" indent="0">
              <a:spcBef>
                <a:spcPts val="2500"/>
              </a:spcBef>
              <a:buFont typeface="Arial" panose="020B0604020202020204" pitchFamily="34" charset="0"/>
              <a:buNone/>
            </a:pPr>
            <a:r>
              <a:rPr lang="en-US" sz="1600" b="1" dirty="0"/>
              <a:t>Cost Management Strategies</a:t>
            </a:r>
          </a:p>
          <a:p>
            <a:pPr marL="0" lvl="1" indent="0">
              <a:buFont typeface="Arial" panose="020B0604020202020204" pitchFamily="34" charset="0"/>
              <a:buNone/>
            </a:pPr>
            <a:r>
              <a:rPr lang="en-US" sz="1600" dirty="0"/>
              <a:t>Staff recommend pursuing grants, lower-cost service contracts, and reviewing allocations to control expenditures effectively.</a:t>
            </a:r>
          </a:p>
          <a:p>
            <a:pPr marL="0" indent="0">
              <a:spcBef>
                <a:spcPts val="2500"/>
              </a:spcBef>
              <a:buFont typeface="Arial" panose="020B0604020202020204" pitchFamily="34" charset="0"/>
              <a:buNone/>
            </a:pPr>
            <a:r>
              <a:rPr lang="en-US" sz="1600" b="1" dirty="0"/>
              <a:t>Financial Sustainability</a:t>
            </a:r>
          </a:p>
          <a:p>
            <a:pPr marL="0" lvl="1" indent="0">
              <a:buFont typeface="Arial" panose="020B0604020202020204" pitchFamily="34" charset="0"/>
              <a:buNone/>
            </a:pPr>
            <a:r>
              <a:rPr lang="en-US" sz="1600" dirty="0"/>
              <a:t>The financial strategy focuses on sustainability, cost-effectiveness, and proactive planning for long-term utility viability.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E61F402-3445-458A-9A2B-D28FD28839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A673C096-95AE-4644-B76C-1DF1B667DC4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02" y="0"/>
            <a:ext cx="9172471" cy="6856214"/>
            <a:chOff x="-15736" y="0"/>
            <a:chExt cx="12229962" cy="6856214"/>
          </a:xfrm>
        </p:grpSpPr>
        <p:pic>
          <p:nvPicPr>
            <p:cNvPr id="15" name="Picture 14">
              <a:extLst>
                <a:ext uri="{FF2B5EF4-FFF2-40B4-BE49-F238E27FC236}">
                  <a16:creationId xmlns:a16="http://schemas.microsoft.com/office/drawing/2014/main" id="{77A91835-418B-4867-87D7-1376A57F3F7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6" name="Rectangle 15">
              <a:extLst>
                <a:ext uri="{FF2B5EF4-FFF2-40B4-BE49-F238E27FC236}">
                  <a16:creationId xmlns:a16="http://schemas.microsoft.com/office/drawing/2014/main" id="{65B511A1-E0EC-49FE-8068-9DA29CD00E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17" name="Picture 16">
              <a:extLst>
                <a:ext uri="{FF2B5EF4-FFF2-40B4-BE49-F238E27FC236}">
                  <a16:creationId xmlns:a16="http://schemas.microsoft.com/office/drawing/2014/main" id="{4A61BC5F-ADA4-4DBA-9C6B-E17E0B82EC5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8" name="Picture 17">
              <a:extLst>
                <a:ext uri="{FF2B5EF4-FFF2-40B4-BE49-F238E27FC236}">
                  <a16:creationId xmlns:a16="http://schemas.microsoft.com/office/drawing/2014/main" id="{1CE6F7D2-ACED-47D2-BEFD-FB26F75374A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p:cNvSpPr>
            <a:spLocks noGrp="1"/>
          </p:cNvSpPr>
          <p:nvPr>
            <p:ph type="title"/>
          </p:nvPr>
        </p:nvSpPr>
        <p:spPr>
          <a:xfrm>
            <a:off x="804196" y="1038485"/>
            <a:ext cx="3079749" cy="869193"/>
          </a:xfrm>
        </p:spPr>
        <p:txBody>
          <a:bodyPr vert="horz" lIns="91440" tIns="45720" rIns="91440" bIns="45720" rtlCol="0" anchor="b">
            <a:normAutofit/>
          </a:bodyPr>
          <a:lstStyle/>
          <a:p>
            <a:r>
              <a:rPr lang="en-US" sz="2400" dirty="0">
                <a:solidFill>
                  <a:srgbClr val="262626"/>
                </a:solidFill>
              </a:rPr>
              <a:t>Capital Plan Overview (2025–2030)</a:t>
            </a:r>
          </a:p>
        </p:txBody>
      </p:sp>
      <p:cxnSp>
        <p:nvCxnSpPr>
          <p:cNvPr id="20" name="Straight Connector 19">
            <a:extLst>
              <a:ext uri="{FF2B5EF4-FFF2-40B4-BE49-F238E27FC236}">
                <a16:creationId xmlns:a16="http://schemas.microsoft.com/office/drawing/2014/main" id="{2BE880E9-2B86-4CDB-B5B7-308745CDD1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71550" y="2400639"/>
            <a:ext cx="2745043"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Content Placeholder 3">
            <a:extLst>
              <a:ext uri="{FF2B5EF4-FFF2-40B4-BE49-F238E27FC236}">
                <a16:creationId xmlns:a16="http://schemas.microsoft.com/office/drawing/2014/main" id="{0E503098-0E1C-1F29-42DA-AFDF4A7ADE9A}"/>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71128" y="2647074"/>
            <a:ext cx="3781272" cy="935225"/>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lnSpc>
                <a:spcPct val="90000"/>
              </a:lnSpc>
              <a:spcBef>
                <a:spcPts val="2500"/>
              </a:spcBef>
              <a:buFont typeface="Arial" panose="020B0604020202020204" pitchFamily="34" charset="0"/>
              <a:buNone/>
            </a:pPr>
            <a:r>
              <a:rPr lang="en-US" sz="1400" b="1" dirty="0">
                <a:solidFill>
                  <a:srgbClr val="262626"/>
                </a:solidFill>
              </a:rPr>
              <a:t>Capital Plan Overview</a:t>
            </a:r>
          </a:p>
          <a:p>
            <a:pPr marL="0" lvl="1" indent="0" algn="just">
              <a:lnSpc>
                <a:spcPct val="90000"/>
              </a:lnSpc>
              <a:buFont typeface="Arial" panose="020B0604020202020204" pitchFamily="34" charset="0"/>
              <a:buNone/>
            </a:pPr>
            <a:r>
              <a:rPr lang="en-US" sz="1400" dirty="0">
                <a:solidFill>
                  <a:srgbClr val="262626"/>
                </a:solidFill>
              </a:rPr>
              <a:t>The five-year plan budgets $18M–$20M for modernizing and expanding grid infrastructure to support growth and resilience.</a:t>
            </a:r>
          </a:p>
        </p:txBody>
      </p:sp>
      <p:graphicFrame>
        <p:nvGraphicFramePr>
          <p:cNvPr id="6" name="Table 5">
            <a:extLst>
              <a:ext uri="{FF2B5EF4-FFF2-40B4-BE49-F238E27FC236}">
                <a16:creationId xmlns:a16="http://schemas.microsoft.com/office/drawing/2014/main" id="{4B6AE8CA-2A46-CE47-9DB4-A7A75FC38CBE}"/>
              </a:ext>
            </a:extLst>
          </p:cNvPr>
          <p:cNvGraphicFramePr>
            <a:graphicFrameLocks noGrp="1"/>
          </p:cNvGraphicFramePr>
          <p:nvPr>
            <p:extLst>
              <p:ext uri="{D42A27DB-BD31-4B8C-83A1-F6EECF244321}">
                <p14:modId xmlns:p14="http://schemas.microsoft.com/office/powerpoint/2010/main" val="580691843"/>
              </p:ext>
            </p:extLst>
          </p:nvPr>
        </p:nvGraphicFramePr>
        <p:xfrm>
          <a:off x="4383157" y="724832"/>
          <a:ext cx="4102101" cy="3092166"/>
        </p:xfrm>
        <a:graphic>
          <a:graphicData uri="http://schemas.openxmlformats.org/drawingml/2006/table">
            <a:tbl>
              <a:tblPr firstRow="1" bandRow="1">
                <a:tableStyleId>{5C22544A-7EE6-4342-B048-85BDC9FD1C3A}</a:tableStyleId>
              </a:tblPr>
              <a:tblGrid>
                <a:gridCol w="1651375">
                  <a:extLst>
                    <a:ext uri="{9D8B030D-6E8A-4147-A177-3AD203B41FA5}">
                      <a16:colId xmlns:a16="http://schemas.microsoft.com/office/drawing/2014/main" val="121464997"/>
                    </a:ext>
                  </a:extLst>
                </a:gridCol>
                <a:gridCol w="1094393">
                  <a:extLst>
                    <a:ext uri="{9D8B030D-6E8A-4147-A177-3AD203B41FA5}">
                      <a16:colId xmlns:a16="http://schemas.microsoft.com/office/drawing/2014/main" val="1679097564"/>
                    </a:ext>
                  </a:extLst>
                </a:gridCol>
                <a:gridCol w="1356333">
                  <a:extLst>
                    <a:ext uri="{9D8B030D-6E8A-4147-A177-3AD203B41FA5}">
                      <a16:colId xmlns:a16="http://schemas.microsoft.com/office/drawing/2014/main" val="1287672681"/>
                    </a:ext>
                  </a:extLst>
                </a:gridCol>
              </a:tblGrid>
              <a:tr h="323310">
                <a:tc>
                  <a:txBody>
                    <a:bodyPr/>
                    <a:lstStyle/>
                    <a:p>
                      <a:pPr algn="ctr"/>
                      <a:r>
                        <a:rPr lang="en-US" sz="1400"/>
                        <a:t>Project</a:t>
                      </a:r>
                      <a:endParaRPr lang="en-CA" sz="1400"/>
                    </a:p>
                  </a:txBody>
                  <a:tcPr marL="82900" marR="82900" marT="41450" marB="41450"/>
                </a:tc>
                <a:tc>
                  <a:txBody>
                    <a:bodyPr/>
                    <a:lstStyle/>
                    <a:p>
                      <a:pPr algn="ctr"/>
                      <a:r>
                        <a:rPr lang="en-US" sz="1400"/>
                        <a:t>Timeline</a:t>
                      </a:r>
                      <a:endParaRPr lang="en-CA" sz="1400"/>
                    </a:p>
                  </a:txBody>
                  <a:tcPr marL="82900" marR="82900" marT="41450" marB="41450"/>
                </a:tc>
                <a:tc>
                  <a:txBody>
                    <a:bodyPr/>
                    <a:lstStyle/>
                    <a:p>
                      <a:pPr algn="ctr"/>
                      <a:r>
                        <a:rPr lang="en-US" sz="1400"/>
                        <a:t>Cost</a:t>
                      </a:r>
                      <a:endParaRPr lang="en-CA" sz="1400"/>
                    </a:p>
                  </a:txBody>
                  <a:tcPr marL="82900" marR="82900" marT="41450" marB="41450"/>
                </a:tc>
                <a:extLst>
                  <a:ext uri="{0D108BD9-81ED-4DB2-BD59-A6C34878D82A}">
                    <a16:rowId xmlns:a16="http://schemas.microsoft.com/office/drawing/2014/main" val="15179564"/>
                  </a:ext>
                </a:extLst>
              </a:tr>
              <a:tr h="530559">
                <a:tc>
                  <a:txBody>
                    <a:bodyPr/>
                    <a:lstStyle/>
                    <a:p>
                      <a:pPr algn="ctr"/>
                      <a:r>
                        <a:rPr lang="en-US" sz="1400"/>
                        <a:t>Wheelhouse/HVH Expansion</a:t>
                      </a:r>
                      <a:endParaRPr lang="en-CA" sz="1400"/>
                    </a:p>
                  </a:txBody>
                  <a:tcPr marL="82900" marR="82900" marT="41450" marB="41450"/>
                </a:tc>
                <a:tc>
                  <a:txBody>
                    <a:bodyPr/>
                    <a:lstStyle/>
                    <a:p>
                      <a:pPr algn="ctr"/>
                      <a:r>
                        <a:rPr lang="en-US" sz="1400" dirty="0"/>
                        <a:t>2025/2026</a:t>
                      </a:r>
                      <a:endParaRPr lang="en-CA" sz="1400" dirty="0"/>
                    </a:p>
                  </a:txBody>
                  <a:tcPr marL="82900" marR="82900" marT="41450" marB="41450"/>
                </a:tc>
                <a:tc>
                  <a:txBody>
                    <a:bodyPr/>
                    <a:lstStyle/>
                    <a:p>
                      <a:pPr algn="ctr"/>
                      <a:r>
                        <a:rPr lang="en-US" sz="1400"/>
                        <a:t>$2.37M</a:t>
                      </a:r>
                      <a:endParaRPr lang="en-CA" sz="1400"/>
                    </a:p>
                  </a:txBody>
                  <a:tcPr marL="82900" marR="82900" marT="41450" marB="41450"/>
                </a:tc>
                <a:extLst>
                  <a:ext uri="{0D108BD9-81ED-4DB2-BD59-A6C34878D82A}">
                    <a16:rowId xmlns:a16="http://schemas.microsoft.com/office/drawing/2014/main" val="1486429687"/>
                  </a:ext>
                </a:extLst>
              </a:tr>
              <a:tr h="530559">
                <a:tc>
                  <a:txBody>
                    <a:bodyPr/>
                    <a:lstStyle/>
                    <a:p>
                      <a:pPr algn="ctr"/>
                      <a:r>
                        <a:rPr lang="en-US" sz="1400"/>
                        <a:t>Green Street Circuit Upgrade</a:t>
                      </a:r>
                      <a:endParaRPr lang="en-CA" sz="1400"/>
                    </a:p>
                  </a:txBody>
                  <a:tcPr marL="82900" marR="82900" marT="41450" marB="41450"/>
                </a:tc>
                <a:tc>
                  <a:txBody>
                    <a:bodyPr/>
                    <a:lstStyle/>
                    <a:p>
                      <a:pPr algn="ctr"/>
                      <a:r>
                        <a:rPr lang="en-US" sz="1400"/>
                        <a:t>2026/2027</a:t>
                      </a:r>
                      <a:endParaRPr lang="en-CA" sz="1400"/>
                    </a:p>
                  </a:txBody>
                  <a:tcPr marL="82900" marR="82900" marT="41450" marB="41450"/>
                </a:tc>
                <a:tc>
                  <a:txBody>
                    <a:bodyPr/>
                    <a:lstStyle/>
                    <a:p>
                      <a:pPr algn="ctr"/>
                      <a:r>
                        <a:rPr lang="en-US" sz="1400" dirty="0"/>
                        <a:t>$1.4M</a:t>
                      </a:r>
                      <a:endParaRPr lang="en-CA" sz="1400" dirty="0"/>
                    </a:p>
                  </a:txBody>
                  <a:tcPr marL="82900" marR="82900" marT="41450" marB="41450"/>
                </a:tc>
                <a:extLst>
                  <a:ext uri="{0D108BD9-81ED-4DB2-BD59-A6C34878D82A}">
                    <a16:rowId xmlns:a16="http://schemas.microsoft.com/office/drawing/2014/main" val="2121625923"/>
                  </a:ext>
                </a:extLst>
              </a:tr>
              <a:tr h="323310">
                <a:tc>
                  <a:txBody>
                    <a:bodyPr/>
                    <a:lstStyle/>
                    <a:p>
                      <a:pPr algn="ctr"/>
                      <a:r>
                        <a:rPr lang="en-US" sz="1400"/>
                        <a:t>Substation Prep</a:t>
                      </a:r>
                      <a:endParaRPr lang="en-CA" sz="1400"/>
                    </a:p>
                  </a:txBody>
                  <a:tcPr marL="82900" marR="82900" marT="41450" marB="41450"/>
                </a:tc>
                <a:tc>
                  <a:txBody>
                    <a:bodyPr/>
                    <a:lstStyle/>
                    <a:p>
                      <a:pPr algn="ctr"/>
                      <a:r>
                        <a:rPr lang="en-US" sz="1400"/>
                        <a:t>2026/2027</a:t>
                      </a:r>
                      <a:endParaRPr lang="en-CA" sz="1400"/>
                    </a:p>
                  </a:txBody>
                  <a:tcPr marL="82900" marR="82900" marT="41450" marB="41450"/>
                </a:tc>
                <a:tc>
                  <a:txBody>
                    <a:bodyPr/>
                    <a:lstStyle/>
                    <a:p>
                      <a:pPr algn="ctr"/>
                      <a:r>
                        <a:rPr lang="en-US" sz="1400"/>
                        <a:t>$1M</a:t>
                      </a:r>
                      <a:endParaRPr lang="en-CA" sz="1400"/>
                    </a:p>
                  </a:txBody>
                  <a:tcPr marL="82900" marR="82900" marT="41450" marB="41450"/>
                </a:tc>
                <a:extLst>
                  <a:ext uri="{0D108BD9-81ED-4DB2-BD59-A6C34878D82A}">
                    <a16:rowId xmlns:a16="http://schemas.microsoft.com/office/drawing/2014/main" val="203335209"/>
                  </a:ext>
                </a:extLst>
              </a:tr>
              <a:tr h="530559">
                <a:tc>
                  <a:txBody>
                    <a:bodyPr/>
                    <a:lstStyle/>
                    <a:p>
                      <a:pPr algn="ctr"/>
                      <a:r>
                        <a:rPr lang="en-US" sz="1400"/>
                        <a:t>New Substation</a:t>
                      </a:r>
                      <a:endParaRPr lang="en-CA" sz="1400"/>
                    </a:p>
                  </a:txBody>
                  <a:tcPr marL="82900" marR="82900" marT="41450" marB="41450"/>
                </a:tc>
                <a:tc>
                  <a:txBody>
                    <a:bodyPr/>
                    <a:lstStyle/>
                    <a:p>
                      <a:pPr algn="ctr"/>
                      <a:r>
                        <a:rPr lang="en-US" sz="1400"/>
                        <a:t>2027/2028</a:t>
                      </a:r>
                      <a:endParaRPr lang="en-CA" sz="1400"/>
                    </a:p>
                  </a:txBody>
                  <a:tcPr marL="82900" marR="82900" marT="41450" marB="41450"/>
                </a:tc>
                <a:tc>
                  <a:txBody>
                    <a:bodyPr/>
                    <a:lstStyle/>
                    <a:p>
                      <a:pPr algn="ctr"/>
                      <a:r>
                        <a:rPr lang="en-US" sz="1400"/>
                        <a:t>$2.6M + 500K contingency</a:t>
                      </a:r>
                      <a:endParaRPr lang="en-CA" sz="1400"/>
                    </a:p>
                  </a:txBody>
                  <a:tcPr marL="82900" marR="82900" marT="41450" marB="41450"/>
                </a:tc>
                <a:extLst>
                  <a:ext uri="{0D108BD9-81ED-4DB2-BD59-A6C34878D82A}">
                    <a16:rowId xmlns:a16="http://schemas.microsoft.com/office/drawing/2014/main" val="2747980764"/>
                  </a:ext>
                </a:extLst>
              </a:tr>
              <a:tr h="323310">
                <a:tc>
                  <a:txBody>
                    <a:bodyPr/>
                    <a:lstStyle/>
                    <a:p>
                      <a:pPr algn="ctr"/>
                      <a:r>
                        <a:rPr lang="en-US" sz="1400"/>
                        <a:t>Feeder Upgrades</a:t>
                      </a:r>
                      <a:endParaRPr lang="en-CA" sz="1400"/>
                    </a:p>
                  </a:txBody>
                  <a:tcPr marL="82900" marR="82900" marT="41450" marB="41450"/>
                </a:tc>
                <a:tc>
                  <a:txBody>
                    <a:bodyPr/>
                    <a:lstStyle/>
                    <a:p>
                      <a:pPr algn="ctr"/>
                      <a:r>
                        <a:rPr lang="en-US" sz="1400"/>
                        <a:t>2027-2029</a:t>
                      </a:r>
                      <a:endParaRPr lang="en-CA" sz="1400"/>
                    </a:p>
                  </a:txBody>
                  <a:tcPr marL="82900" marR="82900" marT="41450" marB="41450"/>
                </a:tc>
                <a:tc>
                  <a:txBody>
                    <a:bodyPr/>
                    <a:lstStyle/>
                    <a:p>
                      <a:pPr algn="ctr"/>
                      <a:r>
                        <a:rPr lang="en-US" sz="1400"/>
                        <a:t>$2.7M</a:t>
                      </a:r>
                      <a:endParaRPr lang="en-CA" sz="1400"/>
                    </a:p>
                  </a:txBody>
                  <a:tcPr marL="82900" marR="82900" marT="41450" marB="41450"/>
                </a:tc>
                <a:extLst>
                  <a:ext uri="{0D108BD9-81ED-4DB2-BD59-A6C34878D82A}">
                    <a16:rowId xmlns:a16="http://schemas.microsoft.com/office/drawing/2014/main" val="1096066099"/>
                  </a:ext>
                </a:extLst>
              </a:tr>
              <a:tr h="530559">
                <a:tc>
                  <a:txBody>
                    <a:bodyPr/>
                    <a:lstStyle/>
                    <a:p>
                      <a:pPr algn="ctr"/>
                      <a:r>
                        <a:rPr lang="en-US" sz="1400"/>
                        <a:t>AIM Meter Conversion</a:t>
                      </a:r>
                      <a:endParaRPr lang="en-CA" sz="1400"/>
                    </a:p>
                  </a:txBody>
                  <a:tcPr marL="82900" marR="82900" marT="41450" marB="41450"/>
                </a:tc>
                <a:tc>
                  <a:txBody>
                    <a:bodyPr/>
                    <a:lstStyle/>
                    <a:p>
                      <a:pPr algn="ctr"/>
                      <a:r>
                        <a:rPr lang="en-US" sz="1400"/>
                        <a:t>2026-2029</a:t>
                      </a:r>
                      <a:endParaRPr lang="en-CA" sz="1400"/>
                    </a:p>
                  </a:txBody>
                  <a:tcPr marL="82900" marR="82900" marT="41450" marB="41450"/>
                </a:tc>
                <a:tc>
                  <a:txBody>
                    <a:bodyPr/>
                    <a:lstStyle/>
                    <a:p>
                      <a:pPr algn="ctr"/>
                      <a:r>
                        <a:rPr lang="en-US" sz="1400" dirty="0"/>
                        <a:t>$400K - $600K</a:t>
                      </a:r>
                      <a:endParaRPr lang="en-CA" sz="1400" dirty="0"/>
                    </a:p>
                  </a:txBody>
                  <a:tcPr marL="82900" marR="82900" marT="41450" marB="41450"/>
                </a:tc>
                <a:extLst>
                  <a:ext uri="{0D108BD9-81ED-4DB2-BD59-A6C34878D82A}">
                    <a16:rowId xmlns:a16="http://schemas.microsoft.com/office/drawing/2014/main" val="1953518322"/>
                  </a:ext>
                </a:extLst>
              </a:tr>
            </a:tbl>
          </a:graphicData>
        </a:graphic>
      </p:graphicFrame>
      <p:sp>
        <p:nvSpPr>
          <p:cNvPr id="11" name="TextBox 10">
            <a:extLst>
              <a:ext uri="{FF2B5EF4-FFF2-40B4-BE49-F238E27FC236}">
                <a16:creationId xmlns:a16="http://schemas.microsoft.com/office/drawing/2014/main" id="{77D01AD8-E089-9E8C-5FAF-C3F5266014D7}"/>
              </a:ext>
            </a:extLst>
          </p:cNvPr>
          <p:cNvSpPr txBox="1"/>
          <p:nvPr/>
        </p:nvSpPr>
        <p:spPr>
          <a:xfrm>
            <a:off x="620093" y="3768906"/>
            <a:ext cx="7957646" cy="2480551"/>
          </a:xfrm>
          <a:prstGeom prst="rect">
            <a:avLst/>
          </a:prstGeom>
          <a:noFill/>
        </p:spPr>
        <p:txBody>
          <a:bodyPr wrap="square">
            <a:spAutoFit/>
          </a:bodyPr>
          <a:lstStyle/>
          <a:p>
            <a:pPr marL="0" indent="0" algn="just">
              <a:lnSpc>
                <a:spcPct val="90000"/>
              </a:lnSpc>
              <a:spcBef>
                <a:spcPts val="2500"/>
              </a:spcBef>
              <a:buFont typeface="Arial" panose="020B0604020202020204" pitchFamily="34" charset="0"/>
              <a:buNone/>
            </a:pPr>
            <a:r>
              <a:rPr lang="en-US" sz="1400" b="1" dirty="0">
                <a:solidFill>
                  <a:srgbClr val="262626"/>
                </a:solidFill>
              </a:rPr>
              <a:t>Key Infrastructure Projects</a:t>
            </a:r>
          </a:p>
          <a:p>
            <a:pPr marL="0" lvl="1" indent="0" algn="just">
              <a:lnSpc>
                <a:spcPct val="90000"/>
              </a:lnSpc>
              <a:buFont typeface="Arial" panose="020B0604020202020204" pitchFamily="34" charset="0"/>
              <a:buNone/>
            </a:pPr>
            <a:r>
              <a:rPr lang="en-US" sz="1400" dirty="0">
                <a:solidFill>
                  <a:srgbClr val="262626"/>
                </a:solidFill>
              </a:rPr>
              <a:t>Projects include Wheelhouse/HVH Expansion, Green Street Circuit Upgrade, substations, feeder upgrades, and AIM meter conversion.</a:t>
            </a:r>
          </a:p>
          <a:p>
            <a:pPr marL="0" indent="0" algn="just">
              <a:lnSpc>
                <a:spcPct val="90000"/>
              </a:lnSpc>
              <a:spcBef>
                <a:spcPts val="2500"/>
              </a:spcBef>
              <a:buFont typeface="Arial" panose="020B0604020202020204" pitchFamily="34" charset="0"/>
              <a:buNone/>
            </a:pPr>
            <a:r>
              <a:rPr lang="en-US" sz="1400" b="1" dirty="0">
                <a:solidFill>
                  <a:srgbClr val="262626"/>
                </a:solidFill>
              </a:rPr>
              <a:t>Financial Projections</a:t>
            </a:r>
          </a:p>
          <a:p>
            <a:pPr marL="0" lvl="1" indent="0" algn="just">
              <a:lnSpc>
                <a:spcPct val="90000"/>
              </a:lnSpc>
              <a:buFont typeface="Arial" panose="020B0604020202020204" pitchFamily="34" charset="0"/>
              <a:buNone/>
            </a:pPr>
            <a:r>
              <a:rPr lang="en-US" sz="1400" dirty="0">
                <a:solidFill>
                  <a:srgbClr val="262626"/>
                </a:solidFill>
              </a:rPr>
              <a:t>Debt ratios are projected between 5.8% and 11.7% over five years, reflecting strategic infrastructure investment and funding assumptions.</a:t>
            </a:r>
          </a:p>
          <a:p>
            <a:pPr marL="0" indent="0" algn="just">
              <a:lnSpc>
                <a:spcPct val="90000"/>
              </a:lnSpc>
              <a:spcBef>
                <a:spcPts val="2500"/>
              </a:spcBef>
              <a:buFont typeface="Arial" panose="020B0604020202020204" pitchFamily="34" charset="0"/>
              <a:buNone/>
            </a:pPr>
            <a:r>
              <a:rPr lang="en-US" sz="1400" b="1" dirty="0">
                <a:solidFill>
                  <a:srgbClr val="262626"/>
                </a:solidFill>
              </a:rPr>
              <a:t>Strategic Goals</a:t>
            </a:r>
          </a:p>
          <a:p>
            <a:pPr marL="0" lvl="1" indent="0" algn="just">
              <a:lnSpc>
                <a:spcPct val="90000"/>
              </a:lnSpc>
              <a:buFont typeface="Arial" panose="020B0604020202020204" pitchFamily="34" charset="0"/>
              <a:buNone/>
            </a:pPr>
            <a:r>
              <a:rPr lang="en-US" sz="1400" dirty="0">
                <a:solidFill>
                  <a:srgbClr val="262626"/>
                </a:solidFill>
              </a:rPr>
              <a:t>The plan aims to improve service reliability, meet future demand, and support climate adaptation through infrastructure upgrades.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b8e574b-26b4-43a4-a420-a67124fbaf46" xsi:nil="true"/>
    <lcf76f155ced4ddcb4097134ff3c332f xmlns="6e5380c6-1ae0-41d5-8331-0c26b2551568">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D2C9554C312A46852AE92D9BAD9B78" ma:contentTypeVersion="15" ma:contentTypeDescription="Create a new document." ma:contentTypeScope="" ma:versionID="0d1d4c9c39cd7c99dd0ceaab55d1a5d1">
  <xsd:schema xmlns:xsd="http://www.w3.org/2001/XMLSchema" xmlns:xs="http://www.w3.org/2001/XMLSchema" xmlns:p="http://schemas.microsoft.com/office/2006/metadata/properties" xmlns:ns2="6e5380c6-1ae0-41d5-8331-0c26b2551568" xmlns:ns3="fb8e574b-26b4-43a4-a420-a67124fbaf46" targetNamespace="http://schemas.microsoft.com/office/2006/metadata/properties" ma:root="true" ma:fieldsID="3fec4c46c9513cbbad7e7978fe29c5d9" ns2:_="" ns3:_="">
    <xsd:import namespace="6e5380c6-1ae0-41d5-8331-0c26b2551568"/>
    <xsd:import namespace="fb8e574b-26b4-43a4-a420-a67124fbaf4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ServiceDateTaken"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5380c6-1ae0-41d5-8331-0c26b25515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6097a1cc-f5f9-45ef-81d9-0d9939168177"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b8e574b-26b4-43a4-a420-a67124fbaf4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4a6aba5-96e5-4971-a260-51c24f8ff561}" ma:internalName="TaxCatchAll" ma:showField="CatchAllData" ma:web="fb8e574b-26b4-43a4-a420-a67124fbaf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DD931F-986E-42CA-A2A4-2C243566D212}">
  <ds:schemaRefs>
    <ds:schemaRef ds:uri="http://schemas.microsoft.com/office/2006/metadata/properties"/>
    <ds:schemaRef ds:uri="http://schemas.microsoft.com/office/infopath/2007/PartnerControls"/>
    <ds:schemaRef ds:uri="fb8e574b-26b4-43a4-a420-a67124fbaf46"/>
    <ds:schemaRef ds:uri="6e5380c6-1ae0-41d5-8331-0c26b2551568"/>
  </ds:schemaRefs>
</ds:datastoreItem>
</file>

<file path=customXml/itemProps2.xml><?xml version="1.0" encoding="utf-8"?>
<ds:datastoreItem xmlns:ds="http://schemas.openxmlformats.org/officeDocument/2006/customXml" ds:itemID="{1BA8AA2E-BF1B-4F64-8126-F1E3D1C5A554}"/>
</file>

<file path=customXml/itemProps3.xml><?xml version="1.0" encoding="utf-8"?>
<ds:datastoreItem xmlns:ds="http://schemas.openxmlformats.org/officeDocument/2006/customXml" ds:itemID="{BC85197A-6567-4908-A356-9CF7A372776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Organic</Template>
  <TotalTime>3304</TotalTime>
  <Words>910</Words>
  <Application>Microsoft Office PowerPoint</Application>
  <PresentationFormat>On-screen Show (4:3)</PresentationFormat>
  <Paragraphs>120</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Figtree</vt:lpstr>
      <vt:lpstr>Garamond</vt:lpstr>
      <vt:lpstr>PT Sans</vt:lpstr>
      <vt:lpstr>Organic</vt:lpstr>
      <vt:lpstr>Lunenburg Electrical Utility  Council Report Presentation</vt:lpstr>
      <vt:lpstr>Historical Context &amp;  Service Agreement</vt:lpstr>
      <vt:lpstr>MMEUA Alliance Participation</vt:lpstr>
      <vt:lpstr>MMEUA Cont. </vt:lpstr>
      <vt:lpstr>Opportunity to Sell the Utility</vt:lpstr>
      <vt:lpstr>Opportunity to Retain the Utility</vt:lpstr>
      <vt:lpstr>Council Priorities &amp; Municipal Strategy</vt:lpstr>
      <vt:lpstr>Financial Forecast &amp; Rate Planning</vt:lpstr>
      <vt:lpstr>Capital Plan Overview (2025–2030)</vt:lpstr>
      <vt:lpstr>Projected Debt Ratios</vt:lpstr>
      <vt:lpstr>Council Recommendation</vt:lpstr>
      <vt:lpstr>Alternative Options</vt:lpstr>
      <vt:lpstr>Summary &amp; Next Steps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Paul Nopper</cp:lastModifiedBy>
  <cp:revision>3</cp:revision>
  <dcterms:created xsi:type="dcterms:W3CDTF">2013-01-27T09:14:16Z</dcterms:created>
  <dcterms:modified xsi:type="dcterms:W3CDTF">2025-10-28T15:53:44Z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0x010100DED2C9554C312A46852AE92D9BAD9B78</vt:lpwstr>
  </property>
  <property fmtid="{D5CDD505-2E9C-101B-9397-08002B2CF9AE}" pid="3" name="MediaServiceImageTags">
    <vt:lpwstr/>
  </property>
</Properties>
</file>